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sldIdLst>
    <p:sldId id="256" r:id="rId5"/>
    <p:sldId id="275" r:id="rId6"/>
    <p:sldId id="278" r:id="rId7"/>
    <p:sldId id="279" r:id="rId8"/>
    <p:sldId id="280" r:id="rId9"/>
    <p:sldId id="277" r:id="rId10"/>
    <p:sldId id="281" r:id="rId11"/>
    <p:sldId id="282" r:id="rId12"/>
    <p:sldId id="283" r:id="rId1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346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ah Higginson" initials="SH" lastIdx="1" clrIdx="0">
    <p:extLst>
      <p:ext uri="{19B8F6BF-5375-455C-9EA6-DF929625EA0E}">
        <p15:presenceInfo xmlns:p15="http://schemas.microsoft.com/office/powerpoint/2012/main" userId="S::cenv0505@ox.ac.uk::63c72841-f0e5-4162-abb4-f5c1e06bd2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1329"/>
    <a:srgbClr val="4470B3"/>
    <a:srgbClr val="7CBDD5"/>
    <a:srgbClr val="243C40"/>
    <a:srgbClr val="953B6F"/>
    <a:srgbClr val="A3A3BA"/>
    <a:srgbClr val="508676"/>
    <a:srgbClr val="6FB3AB"/>
    <a:srgbClr val="91BC75"/>
    <a:srgbClr val="ECC5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02" autoAdjust="0"/>
    <p:restoredTop sz="94694"/>
  </p:normalViewPr>
  <p:slideViewPr>
    <p:cSldViewPr snapToGrid="0" snapToObjects="1" showGuides="1">
      <p:cViewPr varScale="1">
        <p:scale>
          <a:sx n="143" d="100"/>
          <a:sy n="143" d="100"/>
        </p:scale>
        <p:origin x="216" y="488"/>
      </p:cViewPr>
      <p:guideLst>
        <p:guide orient="horz" pos="1620"/>
        <p:guide pos="346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942F57-01C1-224B-9740-F7380C36782F}" type="datetimeFigureOut">
              <a:rPr lang="en-US" smtClean="0"/>
              <a:t>10/25/23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C1A1EC-BF5C-4747-8E98-40DF51A12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226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0000" y="1598800"/>
            <a:ext cx="5040000" cy="1107996"/>
          </a:xfrm>
        </p:spPr>
        <p:txBody>
          <a:bodyPr/>
          <a:lstStyle>
            <a:lvl1pPr>
              <a:lnSpc>
                <a:spcPct val="90000"/>
              </a:lnSpc>
              <a:defRPr sz="4000">
                <a:latin typeface="Corbel"/>
                <a:cs typeface="Corbel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0000" y="3132348"/>
            <a:ext cx="5040000" cy="495514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  <a:latin typeface="Corbel"/>
                <a:cs typeface="Corbe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449262" y="3780000"/>
            <a:ext cx="2806112" cy="342837"/>
          </a:xfrm>
        </p:spPr>
        <p:txBody>
          <a:bodyPr/>
          <a:lstStyle>
            <a:lvl1pPr marL="0" indent="0">
              <a:buNone/>
              <a:defRPr sz="2000" b="1" cap="all">
                <a:solidFill>
                  <a:srgbClr val="C63F53"/>
                </a:solidFill>
              </a:defRPr>
            </a:lvl1pPr>
          </a:lstStyle>
          <a:p>
            <a:pPr lvl="0"/>
            <a:r>
              <a:rPr lang="en-GB" dirty="0"/>
              <a:t>Date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1D4184D-1B73-914A-B5B2-EDE5C672F5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98709" y="0"/>
            <a:ext cx="3644900" cy="3733800"/>
          </a:xfrm>
          <a:prstGeom prst="rect">
            <a:avLst/>
          </a:prstGeom>
        </p:spPr>
      </p:pic>
      <p:pic>
        <p:nvPicPr>
          <p:cNvPr id="9" name="Picture 8" descr="Centre for Research into Energy Demand Solutions logo">
            <a:extLst>
              <a:ext uri="{FF2B5EF4-FFF2-40B4-BE49-F238E27FC236}">
                <a16:creationId xmlns:a16="http://schemas.microsoft.com/office/drawing/2014/main" id="{8C87965A-3299-7842-AB3A-A5C7DDCDBC4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0000" y="432000"/>
            <a:ext cx="1735200" cy="899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8321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000" y="432000"/>
            <a:ext cx="5040000" cy="1107996"/>
          </a:xfrm>
        </p:spPr>
        <p:txBody>
          <a:bodyPr/>
          <a:lstStyle>
            <a:lvl1pPr>
              <a:lnSpc>
                <a:spcPct val="90000"/>
              </a:lnSpc>
              <a:defRPr sz="4000" baseline="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000" y="1520902"/>
            <a:ext cx="5049100" cy="2942944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Aft>
                <a:spcPts val="1200"/>
              </a:spcAft>
              <a:defRPr sz="2800"/>
            </a:lvl1pPr>
            <a:lvl2pPr>
              <a:lnSpc>
                <a:spcPct val="90000"/>
              </a:lnSpc>
              <a:spcAft>
                <a:spcPts val="1200"/>
              </a:spcAft>
              <a:defRPr sz="2800"/>
            </a:lvl2pPr>
            <a:lvl3pPr>
              <a:lnSpc>
                <a:spcPct val="90000"/>
              </a:lnSpc>
              <a:spcAft>
                <a:spcPts val="1200"/>
              </a:spcAft>
              <a:defRPr sz="2800"/>
            </a:lvl3pPr>
            <a:lvl4pPr>
              <a:lnSpc>
                <a:spcPct val="90000"/>
              </a:lnSpc>
              <a:spcAft>
                <a:spcPts val="1200"/>
              </a:spcAft>
              <a:defRPr sz="2800"/>
            </a:lvl4pPr>
            <a:lvl5pPr>
              <a:lnSpc>
                <a:spcPct val="90000"/>
              </a:lnSpc>
              <a:spcAft>
                <a:spcPts val="1200"/>
              </a:spcAft>
              <a:defRPr sz="28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5759999" y="431999"/>
            <a:ext cx="2952000" cy="403184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0925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000" y="432001"/>
            <a:ext cx="8210780" cy="4675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530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9999" y="432000"/>
            <a:ext cx="8337161" cy="5539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0000" y="1520902"/>
            <a:ext cx="5040000" cy="28669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4670272"/>
            <a:ext cx="9144000" cy="54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CREDS-Logo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763649"/>
            <a:ext cx="1025765" cy="33436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CA13C5C-D498-7540-ADD0-8D106CC591F6}"/>
              </a:ext>
            </a:extLst>
          </p:cNvPr>
          <p:cNvSpPr txBox="1"/>
          <p:nvPr userDrawn="1"/>
        </p:nvSpPr>
        <p:spPr>
          <a:xfrm>
            <a:off x="6851321" y="4823109"/>
            <a:ext cx="186508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400" b="1" dirty="0" err="1">
                <a:solidFill>
                  <a:schemeClr val="bg1"/>
                </a:solidFill>
                <a:latin typeface="Corbel" panose="020B0503020204020204" pitchFamily="34" charset="0"/>
              </a:rPr>
              <a:t>www.creds.ac.uk</a:t>
            </a:r>
            <a:endParaRPr lang="en-US" sz="1400" b="1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DFEC6B4-706A-CC40-840E-1A49CF704298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016691" y="4773054"/>
            <a:ext cx="1233191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25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4000" b="1" i="0" kern="1200" baseline="0">
          <a:solidFill>
            <a:schemeClr val="bg2">
              <a:lumMod val="25000"/>
            </a:schemeClr>
          </a:solidFill>
          <a:latin typeface="Corbel"/>
          <a:ea typeface="+mj-ea"/>
          <a:cs typeface="Corbel"/>
        </a:defRPr>
      </a:lvl1pPr>
    </p:titleStyle>
    <p:bodyStyle>
      <a:lvl1pPr marL="342900" indent="-342900" algn="l" defTabSz="4572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/>
        <a:buChar char="•"/>
        <a:defRPr sz="2800" b="0" i="0" kern="1200" baseline="0">
          <a:solidFill>
            <a:schemeClr val="bg2">
              <a:lumMod val="50000"/>
            </a:schemeClr>
          </a:solidFill>
          <a:latin typeface="Corbel"/>
          <a:ea typeface="+mn-ea"/>
          <a:cs typeface="Corbel"/>
        </a:defRPr>
      </a:lvl1pPr>
      <a:lvl2pPr marL="742950" indent="-285750" algn="l" defTabSz="4572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/>
        <a:buChar char="–"/>
        <a:defRPr sz="2800" b="0" i="0" kern="1200" baseline="0">
          <a:solidFill>
            <a:schemeClr val="bg2">
              <a:lumMod val="50000"/>
            </a:schemeClr>
          </a:solidFill>
          <a:latin typeface="Corbel"/>
          <a:ea typeface="+mn-ea"/>
          <a:cs typeface="Corbel"/>
        </a:defRPr>
      </a:lvl2pPr>
      <a:lvl3pPr marL="1143000" indent="-228600" algn="l" defTabSz="4572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/>
        <a:buChar char="•"/>
        <a:defRPr sz="2800" b="0" i="0" kern="1200" baseline="0">
          <a:solidFill>
            <a:schemeClr val="bg2">
              <a:lumMod val="50000"/>
            </a:schemeClr>
          </a:solidFill>
          <a:latin typeface="Corbel"/>
          <a:ea typeface="+mn-ea"/>
          <a:cs typeface="Corbel"/>
        </a:defRPr>
      </a:lvl3pPr>
      <a:lvl4pPr marL="1600200" indent="-228600" algn="l" defTabSz="4572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/>
        <a:buChar char="–"/>
        <a:defRPr sz="2800" b="0" i="0" kern="1200" baseline="0">
          <a:solidFill>
            <a:schemeClr val="bg2">
              <a:lumMod val="50000"/>
            </a:schemeClr>
          </a:solidFill>
          <a:latin typeface="Corbel"/>
          <a:ea typeface="+mn-ea"/>
          <a:cs typeface="Corbel"/>
        </a:defRPr>
      </a:lvl4pPr>
      <a:lvl5pPr marL="2057400" indent="-228600" algn="l" defTabSz="4572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/>
        <a:buChar char="»"/>
        <a:defRPr sz="2800" b="0" i="0" kern="1200" baseline="0">
          <a:solidFill>
            <a:schemeClr val="bg2">
              <a:lumMod val="50000"/>
            </a:schemeClr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0000" y="1748881"/>
            <a:ext cx="5720212" cy="104644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The EDI Cube </a:t>
            </a:r>
            <a:br>
              <a:rPr lang="en-US" dirty="0"/>
            </a:b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0000" y="3069202"/>
            <a:ext cx="5040000" cy="596349"/>
          </a:xfrm>
        </p:spPr>
        <p:txBody>
          <a:bodyPr>
            <a:normAutofit/>
          </a:bodyPr>
          <a:lstStyle/>
          <a:p>
            <a:r>
              <a:rPr lang="en-US" dirty="0"/>
              <a:t>Alternative graphics</a:t>
            </a:r>
          </a:p>
        </p:txBody>
      </p:sp>
    </p:spTree>
    <p:extLst>
      <p:ext uri="{BB962C8B-B14F-4D97-AF65-F5344CB8AC3E}">
        <p14:creationId xmlns:p14="http://schemas.microsoft.com/office/powerpoint/2010/main" val="2738049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91572-ABFE-4B7D-BFEE-F4DA477CF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000" y="432001"/>
            <a:ext cx="5040000" cy="553998"/>
          </a:xfrm>
        </p:spPr>
        <p:txBody>
          <a:bodyPr/>
          <a:lstStyle/>
          <a:p>
            <a:r>
              <a:rPr lang="en-GB" dirty="0"/>
              <a:t>Links</a:t>
            </a:r>
          </a:p>
        </p:txBody>
      </p:sp>
      <p:pic>
        <p:nvPicPr>
          <p:cNvPr id="7" name="Content Placeholder 6" descr="Three interlinked chain loops show Equity, diversity and inclusion, Protected characteristics, and People, place and project.">
            <a:extLst>
              <a:ext uri="{FF2B5EF4-FFF2-40B4-BE49-F238E27FC236}">
                <a16:creationId xmlns:a16="http://schemas.microsoft.com/office/drawing/2014/main" id="{554FDFC0-6F9D-B7B5-223D-180C4E89A1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16812" y="1258432"/>
            <a:ext cx="2892101" cy="2943225"/>
          </a:xfrm>
        </p:spPr>
      </p:pic>
    </p:spTree>
    <p:extLst>
      <p:ext uri="{BB962C8B-B14F-4D97-AF65-F5344CB8AC3E}">
        <p14:creationId xmlns:p14="http://schemas.microsoft.com/office/powerpoint/2010/main" val="3350615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91572-ABFE-4B7D-BFEE-F4DA477CF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999" y="432001"/>
            <a:ext cx="8153311" cy="1107996"/>
          </a:xfrm>
        </p:spPr>
        <p:txBody>
          <a:bodyPr/>
          <a:lstStyle/>
          <a:p>
            <a:r>
              <a:rPr lang="en-GB" dirty="0"/>
              <a:t>Links: people, place, project</a:t>
            </a:r>
          </a:p>
        </p:txBody>
      </p:sp>
      <p:pic>
        <p:nvPicPr>
          <p:cNvPr id="9" name="Picture 8" descr="Three interlinked chain loops show one highlighted to represent People, place and project – What do we do? How do we do things? And who is involved? ">
            <a:extLst>
              <a:ext uri="{FF2B5EF4-FFF2-40B4-BE49-F238E27FC236}">
                <a16:creationId xmlns:a16="http://schemas.microsoft.com/office/drawing/2014/main" id="{5E9DF07E-3F89-8917-570B-A09634EB5B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096" y="1539997"/>
            <a:ext cx="47625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289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91572-ABFE-4B7D-BFEE-F4DA477CF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999" y="432001"/>
            <a:ext cx="8153311" cy="1661993"/>
          </a:xfrm>
        </p:spPr>
        <p:txBody>
          <a:bodyPr/>
          <a:lstStyle/>
          <a:p>
            <a:r>
              <a:rPr lang="en-GB" dirty="0"/>
              <a:t>Links: </a:t>
            </a:r>
            <a:br>
              <a:rPr lang="en-GB" dirty="0"/>
            </a:br>
            <a:r>
              <a:rPr lang="en-GB" dirty="0"/>
              <a:t>protected </a:t>
            </a:r>
            <a:br>
              <a:rPr lang="en-GB" dirty="0"/>
            </a:br>
            <a:r>
              <a:rPr lang="en-GB" dirty="0"/>
              <a:t>characteristics</a:t>
            </a:r>
          </a:p>
        </p:txBody>
      </p:sp>
      <p:pic>
        <p:nvPicPr>
          <p:cNvPr id="11" name="Picture 10" descr="Three interlinked chain loops show one highlighted to represent the nine protected characteristics: age, disability, gender reassignment, marriage and civil partnership, pregnancy and maternity, race, religion or belief, sex, and sexual orientation.">
            <a:extLst>
              <a:ext uri="{FF2B5EF4-FFF2-40B4-BE49-F238E27FC236}">
                <a16:creationId xmlns:a16="http://schemas.microsoft.com/office/drawing/2014/main" id="{EE3F393C-2F8E-E351-0577-FE19DA1AF5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9617" y="496570"/>
            <a:ext cx="5168900" cy="378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885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91572-ABFE-4B7D-BFEE-F4DA477CF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999" y="432001"/>
            <a:ext cx="8153311" cy="553998"/>
          </a:xfrm>
        </p:spPr>
        <p:txBody>
          <a:bodyPr/>
          <a:lstStyle/>
          <a:p>
            <a:r>
              <a:rPr lang="en-GB" dirty="0"/>
              <a:t>Links: equity, diversity &amp; inclusion</a:t>
            </a:r>
          </a:p>
        </p:txBody>
      </p:sp>
      <p:pic>
        <p:nvPicPr>
          <p:cNvPr id="13" name="Picture 12" descr="Three interlinked chain loops show one highlighted to represent Equity, diversity and inclusion.">
            <a:extLst>
              <a:ext uri="{FF2B5EF4-FFF2-40B4-BE49-F238E27FC236}">
                <a16:creationId xmlns:a16="http://schemas.microsoft.com/office/drawing/2014/main" id="{75D99C35-C67A-F5F2-333B-A6395570FE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249" y="1657350"/>
            <a:ext cx="54102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185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91572-ABFE-4B7D-BFEE-F4DA477CF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000" y="432001"/>
            <a:ext cx="5040000" cy="553998"/>
          </a:xfrm>
        </p:spPr>
        <p:txBody>
          <a:bodyPr/>
          <a:lstStyle/>
          <a:p>
            <a:r>
              <a:rPr lang="en-GB" dirty="0"/>
              <a:t>Cogs</a:t>
            </a:r>
            <a:endParaRPr lang="en-GB" sz="2800" dirty="0"/>
          </a:p>
        </p:txBody>
      </p:sp>
      <p:pic>
        <p:nvPicPr>
          <p:cNvPr id="7" name="Content Placeholder 6" descr="Three interlinked cogs show Equity, diversity and inclusion, Protected characteristics, and People, place and project.">
            <a:extLst>
              <a:ext uri="{FF2B5EF4-FFF2-40B4-BE49-F238E27FC236}">
                <a16:creationId xmlns:a16="http://schemas.microsoft.com/office/drawing/2014/main" id="{917BFC3D-AE1E-4E49-5869-0D48E8C142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7424" y="1198095"/>
            <a:ext cx="2983821" cy="2943225"/>
          </a:xfrm>
        </p:spPr>
      </p:pic>
    </p:spTree>
    <p:extLst>
      <p:ext uri="{BB962C8B-B14F-4D97-AF65-F5344CB8AC3E}">
        <p14:creationId xmlns:p14="http://schemas.microsoft.com/office/powerpoint/2010/main" val="3374567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91572-ABFE-4B7D-BFEE-F4DA477CF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000" y="432001"/>
            <a:ext cx="8434024" cy="1107996"/>
          </a:xfrm>
        </p:spPr>
        <p:txBody>
          <a:bodyPr/>
          <a:lstStyle/>
          <a:p>
            <a:r>
              <a:rPr lang="en-GB" dirty="0"/>
              <a:t>Cogs: people, place, project</a:t>
            </a:r>
          </a:p>
        </p:txBody>
      </p:sp>
      <p:pic>
        <p:nvPicPr>
          <p:cNvPr id="13" name="Picture 12" descr="Three interlinked cogs show one highlighted to represent People, place and project – What do we do? How do we do things? And who is involved? ">
            <a:extLst>
              <a:ext uri="{FF2B5EF4-FFF2-40B4-BE49-F238E27FC236}">
                <a16:creationId xmlns:a16="http://schemas.microsoft.com/office/drawing/2014/main" id="{1896C6CF-6902-13A1-60B4-BEE020EF35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000" y="1682750"/>
            <a:ext cx="4762500" cy="177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349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91572-ABFE-4B7D-BFEE-F4DA477CF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000" y="432001"/>
            <a:ext cx="5040000" cy="1661993"/>
          </a:xfrm>
        </p:spPr>
        <p:txBody>
          <a:bodyPr/>
          <a:lstStyle/>
          <a:p>
            <a:r>
              <a:rPr lang="en-GB" dirty="0"/>
              <a:t>Cogs: </a:t>
            </a:r>
            <a:br>
              <a:rPr lang="en-GB" dirty="0"/>
            </a:br>
            <a:r>
              <a:rPr lang="en-GB" dirty="0"/>
              <a:t>protected </a:t>
            </a:r>
            <a:br>
              <a:rPr lang="en-GB" dirty="0"/>
            </a:br>
            <a:r>
              <a:rPr lang="en-GB" dirty="0"/>
              <a:t>characteristics</a:t>
            </a:r>
          </a:p>
        </p:txBody>
      </p:sp>
      <p:pic>
        <p:nvPicPr>
          <p:cNvPr id="11" name="Picture 10" descr="Three interlinked cogs show one highlighted to represent the nine protected characteristics: age, disability, gender reassignment, marriage and civil partnership, pregnancy and maternity, race, religion or belief, sex, and sexual orientation.">
            <a:extLst>
              <a:ext uri="{FF2B5EF4-FFF2-40B4-BE49-F238E27FC236}">
                <a16:creationId xmlns:a16="http://schemas.microsoft.com/office/drawing/2014/main" id="{94510F81-5FB1-6338-3FA0-EB7BA2AD25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0493" y="518085"/>
            <a:ext cx="5168900" cy="378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580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91572-ABFE-4B7D-BFEE-F4DA477CF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000" y="432001"/>
            <a:ext cx="7752706" cy="1107996"/>
          </a:xfrm>
        </p:spPr>
        <p:txBody>
          <a:bodyPr/>
          <a:lstStyle/>
          <a:p>
            <a:r>
              <a:rPr lang="en-GB" dirty="0"/>
              <a:t>Cogs: equity, diversity &amp; inclusion</a:t>
            </a:r>
          </a:p>
        </p:txBody>
      </p:sp>
      <p:pic>
        <p:nvPicPr>
          <p:cNvPr id="9" name="Picture 8" descr="Three interlinked cogs show one highlighted to represent Equity, diversity and inclusion.">
            <a:extLst>
              <a:ext uri="{FF2B5EF4-FFF2-40B4-BE49-F238E27FC236}">
                <a16:creationId xmlns:a16="http://schemas.microsoft.com/office/drawing/2014/main" id="{833F9B67-D20B-F463-4479-B65FF0B685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000" y="1682750"/>
            <a:ext cx="5410200" cy="177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523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82428"/>
      </a:dk1>
      <a:lt1>
        <a:sysClr val="window" lastClr="FFFFFF"/>
      </a:lt1>
      <a:dk2>
        <a:srgbClr val="1F497D"/>
      </a:dk2>
      <a:lt2>
        <a:srgbClr val="CCCCCC"/>
      </a:lt2>
      <a:accent1>
        <a:srgbClr val="E93955"/>
      </a:accent1>
      <a:accent2>
        <a:srgbClr val="24B19F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E93955"/>
      </a:hlink>
      <a:folHlink>
        <a:srgbClr val="24B19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A7C5FC5A1E58B42B7639840EA14D78A" ma:contentTypeVersion="27" ma:contentTypeDescription="Create a new document." ma:contentTypeScope="" ma:versionID="cdf8ce0eab9b05749ea5eafb9030ee54">
  <xsd:schema xmlns:xsd="http://www.w3.org/2001/XMLSchema" xmlns:xs="http://www.w3.org/2001/XMLSchema" xmlns:p="http://schemas.microsoft.com/office/2006/metadata/properties" xmlns:ns2="a81b5372-7960-406e-bcdd-c33078ac125a" targetNamespace="http://schemas.microsoft.com/office/2006/metadata/properties" ma:root="true" ma:fieldsID="9a4f9a33b73f7fd6f40ff14cc761093e" ns2:_="">
    <xsd:import namespace="a81b5372-7960-406e-bcdd-c33078ac125a"/>
    <xsd:element name="properties">
      <xsd:complexType>
        <xsd:sequence>
          <xsd:element name="documentManagement">
            <xsd:complexType>
              <xsd:all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Leaders" minOccurs="0"/>
                <xsd:element ref="ns2:Members" minOccurs="0"/>
                <xsd:element ref="ns2:Member_Groups" minOccurs="0"/>
                <xsd:element ref="ns2:Distribution_Groups" minOccurs="0"/>
                <xsd:element ref="ns2:LMS_Mappings" minOccurs="0"/>
                <xsd:element ref="ns2:Invited_Leaders" minOccurs="0"/>
                <xsd:element ref="ns2:Invited_Members" minOccurs="0"/>
                <xsd:element ref="ns2:Self_Registration_Enabled" minOccurs="0"/>
                <xsd:element ref="ns2:Has_Leaders_Only_SectionGroup" minOccurs="0"/>
                <xsd:element ref="ns2:Is_Collaboration_Space_Locked" minOccurs="0"/>
                <xsd:element ref="ns2:IsNotebookLocked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1b5372-7960-406e-bcdd-c33078ac125a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CultureName" ma:index="10" nillable="true" ma:displayName="Culture Name" ma:internalName="CultureName">
      <xsd:simpleType>
        <xsd:restriction base="dms:Text"/>
      </xsd:simpleType>
    </xsd:element>
    <xsd:element name="AppVersion" ma:index="11" nillable="true" ma:displayName="App Version" ma:internalName="AppVersion">
      <xsd:simpleType>
        <xsd:restriction base="dms:Text"/>
      </xsd:simpleType>
    </xsd:element>
    <xsd:element name="TeamsChannelId" ma:index="12" nillable="true" ma:displayName="Teams Channel Id" ma:internalName="TeamsChannelId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4" nillable="true" ma:displayName="Math Settings" ma:internalName="Math_Settings">
      <xsd:simpleType>
        <xsd:restriction base="dms:Text"/>
      </xsd:simpleType>
    </xsd:element>
    <xsd:element name="DefaultSectionNames" ma:index="15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6" nillable="true" ma:displayName="Templates" ma:internalName="Templates">
      <xsd:simpleType>
        <xsd:restriction base="dms:Note">
          <xsd:maxLength value="255"/>
        </xsd:restriction>
      </xsd:simpleType>
    </xsd:element>
    <xsd:element name="Leaders" ma:index="17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18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19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1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Leaders" ma:index="22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23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Self_Registration_Enabled" ma:index="24" nillable="true" ma:displayName="Self Registration Enabled" ma:internalName="Self_Registration_Enabled">
      <xsd:simpleType>
        <xsd:restriction base="dms:Boolean"/>
      </xsd:simpleType>
    </xsd:element>
    <xsd:element name="Has_Leaders_Only_SectionGroup" ma:index="25" nillable="true" ma:displayName="Has Leaders Only SectionGroup" ma:internalName="Has_Leaders_Only_SectionGroup">
      <xsd:simpleType>
        <xsd:restriction base="dms:Boolean"/>
      </xsd:simpleType>
    </xsd:element>
    <xsd:element name="Is_Collaboration_Space_Locked" ma:index="26" nillable="true" ma:displayName="Is Collaboration Space Locked" ma:internalName="Is_Collaboration_Space_Locked">
      <xsd:simpleType>
        <xsd:restriction base="dms:Boolean"/>
      </xsd:simpleType>
    </xsd:element>
    <xsd:element name="IsNotebookLocked" ma:index="27" nillable="true" ma:displayName="Is Notebook Locked" ma:internalName="IsNotebookLocked">
      <xsd:simpleType>
        <xsd:restriction base="dms:Boolean"/>
      </xsd:simpleType>
    </xsd:element>
    <xsd:element name="MediaServiceMetadata" ma:index="2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3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1" nillable="true" ma:displayName="Tags" ma:internalName="MediaServiceAutoTags" ma:readOnly="true">
      <xsd:simpleType>
        <xsd:restriction base="dms:Text"/>
      </xsd:simpleType>
    </xsd:element>
    <xsd:element name="MediaServiceGenerationTime" ma:index="3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3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ultureName xmlns="a81b5372-7960-406e-bcdd-c33078ac125a" xsi:nil="true"/>
    <AppVersion xmlns="a81b5372-7960-406e-bcdd-c33078ac125a" xsi:nil="true"/>
    <TeamsChannelId xmlns="a81b5372-7960-406e-bcdd-c33078ac125a" xsi:nil="true"/>
    <Invited_Leaders xmlns="a81b5372-7960-406e-bcdd-c33078ac125a" xsi:nil="true"/>
    <IsNotebookLocked xmlns="a81b5372-7960-406e-bcdd-c33078ac125a" xsi:nil="true"/>
    <Invited_Members xmlns="a81b5372-7960-406e-bcdd-c33078ac125a" xsi:nil="true"/>
    <Math_Settings xmlns="a81b5372-7960-406e-bcdd-c33078ac125a" xsi:nil="true"/>
    <Templates xmlns="a81b5372-7960-406e-bcdd-c33078ac125a" xsi:nil="true"/>
    <Self_Registration_Enabled xmlns="a81b5372-7960-406e-bcdd-c33078ac125a" xsi:nil="true"/>
    <LMS_Mappings xmlns="a81b5372-7960-406e-bcdd-c33078ac125a" xsi:nil="true"/>
    <Member_Groups xmlns="a81b5372-7960-406e-bcdd-c33078ac125a">
      <UserInfo>
        <DisplayName/>
        <AccountId xsi:nil="true"/>
        <AccountType/>
      </UserInfo>
    </Member_Groups>
    <DefaultSectionNames xmlns="a81b5372-7960-406e-bcdd-c33078ac125a" xsi:nil="true"/>
    <NotebookType xmlns="a81b5372-7960-406e-bcdd-c33078ac125a" xsi:nil="true"/>
    <FolderType xmlns="a81b5372-7960-406e-bcdd-c33078ac125a" xsi:nil="true"/>
    <Leaders xmlns="a81b5372-7960-406e-bcdd-c33078ac125a">
      <UserInfo>
        <DisplayName/>
        <AccountId xsi:nil="true"/>
        <AccountType/>
      </UserInfo>
    </Leaders>
    <Is_Collaboration_Space_Locked xmlns="a81b5372-7960-406e-bcdd-c33078ac125a" xsi:nil="true"/>
    <Members xmlns="a81b5372-7960-406e-bcdd-c33078ac125a">
      <UserInfo>
        <DisplayName/>
        <AccountId xsi:nil="true"/>
        <AccountType/>
      </UserInfo>
    </Members>
    <Has_Leaders_Only_SectionGroup xmlns="a81b5372-7960-406e-bcdd-c33078ac125a" xsi:nil="true"/>
    <Owner xmlns="a81b5372-7960-406e-bcdd-c33078ac125a">
      <UserInfo>
        <DisplayName/>
        <AccountId xsi:nil="true"/>
        <AccountType/>
      </UserInfo>
    </Owner>
    <Distribution_Groups xmlns="a81b5372-7960-406e-bcdd-c33078ac125a" xsi:nil="true"/>
  </documentManagement>
</p:properties>
</file>

<file path=customXml/itemProps1.xml><?xml version="1.0" encoding="utf-8"?>
<ds:datastoreItem xmlns:ds="http://schemas.openxmlformats.org/officeDocument/2006/customXml" ds:itemID="{5928EC4D-5B37-4DD8-AB72-CDE19AC8E9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1b5372-7960-406e-bcdd-c33078ac12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88311BE-9619-4B9D-B612-A0307E3F341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CDC3421-DD15-4C8C-ACFB-1452934E6160}">
  <ds:schemaRefs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a81b5372-7960-406e-bcdd-c33078ac125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11010</TotalTime>
  <Words>48</Words>
  <Application>Microsoft Macintosh PowerPoint</Application>
  <PresentationFormat>On-screen Show (16:9)</PresentationFormat>
  <Paragraphs>10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Corbel</vt:lpstr>
      <vt:lpstr>Office Theme</vt:lpstr>
      <vt:lpstr>The EDI Cube  </vt:lpstr>
      <vt:lpstr>Links</vt:lpstr>
      <vt:lpstr>Links: people, place, project</vt:lpstr>
      <vt:lpstr>Links:  protected  characteristics</vt:lpstr>
      <vt:lpstr>Links: equity, diversity &amp; inclusion</vt:lpstr>
      <vt:lpstr>Cogs</vt:lpstr>
      <vt:lpstr>Cogs: people, place, project</vt:lpstr>
      <vt:lpstr>Cogs:  protected  characteristics</vt:lpstr>
      <vt:lpstr>Cogs: equity, diversity &amp; inclusion</vt:lpstr>
    </vt:vector>
  </TitlesOfParts>
  <Manager/>
  <Company>Centre for Research into Energy Demand Solutions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CREDS</dc:title>
  <dc:subject>Research to transform the energy demand landscape</dc:subject>
  <dc:creator>Sarah Higginson</dc:creator>
  <cp:keywords/>
  <dc:description/>
  <cp:lastModifiedBy>Stephanie Ferguson</cp:lastModifiedBy>
  <cp:revision>105</cp:revision>
  <dcterms:created xsi:type="dcterms:W3CDTF">2018-08-02T19:51:08Z</dcterms:created>
  <dcterms:modified xsi:type="dcterms:W3CDTF">2023-10-25T10:43:13Z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0x010100CA7C5FC5A1E58B42B7639840EA14D78A</vt:lpwstr>
  </property>
</Properties>
</file>