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6" r:id="rId5"/>
    <p:sldId id="275" r:id="rId6"/>
    <p:sldId id="277" r:id="rId7"/>
    <p:sldId id="257" r:id="rId8"/>
    <p:sldId id="272" r:id="rId9"/>
    <p:sldId id="279" r:id="rId10"/>
    <p:sldId id="273" r:id="rId11"/>
    <p:sldId id="278" r:id="rId12"/>
    <p:sldId id="281" r:id="rId13"/>
    <p:sldId id="274" r:id="rId14"/>
    <p:sldId id="283" r:id="rId15"/>
    <p:sldId id="282" r:id="rId16"/>
    <p:sldId id="258" r:id="rId17"/>
    <p:sldId id="260" r:id="rId18"/>
    <p:sldId id="284" r:id="rId19"/>
    <p:sldId id="261" r:id="rId20"/>
    <p:sldId id="285" r:id="rId21"/>
    <p:sldId id="264" r:id="rId22"/>
    <p:sldId id="286" r:id="rId23"/>
    <p:sldId id="266" r:id="rId24"/>
    <p:sldId id="265" r:id="rId25"/>
    <p:sldId id="287" r:id="rId26"/>
    <p:sldId id="270" r:id="rId27"/>
    <p:sldId id="280" r:id="rId28"/>
    <p:sldId id="276" r:id="rId29"/>
    <p:sldId id="259"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346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Higginson" initials="SH" lastIdx="1" clrIdx="0">
    <p:extLst>
      <p:ext uri="{19B8F6BF-5375-455C-9EA6-DF929625EA0E}">
        <p15:presenceInfo xmlns:p15="http://schemas.microsoft.com/office/powerpoint/2012/main" userId="S::cenv0505@ox.ac.uk::63c72841-f0e5-4162-abb4-f5c1e06bd2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1329"/>
    <a:srgbClr val="4470B3"/>
    <a:srgbClr val="7CBDD5"/>
    <a:srgbClr val="243C40"/>
    <a:srgbClr val="953B6F"/>
    <a:srgbClr val="A3A3BA"/>
    <a:srgbClr val="508676"/>
    <a:srgbClr val="6FB3AB"/>
    <a:srgbClr val="91BC75"/>
    <a:srgbClr val="ECC5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4" autoAdjust="0"/>
    <p:restoredTop sz="94694"/>
  </p:normalViewPr>
  <p:slideViewPr>
    <p:cSldViewPr snapToGrid="0" snapToObjects="1" showGuides="1">
      <p:cViewPr>
        <p:scale>
          <a:sx n="126" d="100"/>
          <a:sy n="126" d="100"/>
        </p:scale>
        <p:origin x="856" y="760"/>
      </p:cViewPr>
      <p:guideLst>
        <p:guide orient="horz" pos="1620"/>
        <p:guide pos="34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42F57-01C1-224B-9740-F7380C36782F}" type="datetimeFigureOut">
              <a:rPr lang="en-US" smtClean="0"/>
              <a:t>10/25/23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C1A1EC-BF5C-4747-8E98-40DF51A125E0}" type="slidenum">
              <a:rPr lang="en-US" smtClean="0"/>
              <a:t>‹#›</a:t>
            </a:fld>
            <a:endParaRPr lang="en-US"/>
          </a:p>
        </p:txBody>
      </p:sp>
    </p:spTree>
    <p:extLst>
      <p:ext uri="{BB962C8B-B14F-4D97-AF65-F5344CB8AC3E}">
        <p14:creationId xmlns:p14="http://schemas.microsoft.com/office/powerpoint/2010/main" val="1159226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C1A1EC-BF5C-4747-8E98-40DF51A125E0}" type="slidenum">
              <a:rPr lang="en-US" smtClean="0"/>
              <a:t>26</a:t>
            </a:fld>
            <a:endParaRPr lang="en-US"/>
          </a:p>
        </p:txBody>
      </p:sp>
    </p:spTree>
    <p:extLst>
      <p:ext uri="{BB962C8B-B14F-4D97-AF65-F5344CB8AC3E}">
        <p14:creationId xmlns:p14="http://schemas.microsoft.com/office/powerpoint/2010/main" val="384369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598800"/>
            <a:ext cx="5040000" cy="1107996"/>
          </a:xfrm>
        </p:spPr>
        <p:txBody>
          <a:bodyPr/>
          <a:lstStyle>
            <a:lvl1pPr>
              <a:lnSpc>
                <a:spcPct val="90000"/>
              </a:lnSpc>
              <a:defRPr sz="4000">
                <a:latin typeface="Corbel"/>
                <a:cs typeface="Corbel"/>
              </a:defRPr>
            </a:lvl1pPr>
          </a:lstStyle>
          <a:p>
            <a:r>
              <a:rPr lang="en-GB" dirty="0"/>
              <a:t>Click to edit Master title style</a:t>
            </a:r>
            <a:endParaRPr lang="en-US" dirty="0"/>
          </a:p>
        </p:txBody>
      </p:sp>
      <p:sp>
        <p:nvSpPr>
          <p:cNvPr id="3" name="Subtitle 2"/>
          <p:cNvSpPr>
            <a:spLocks noGrp="1"/>
          </p:cNvSpPr>
          <p:nvPr>
            <p:ph type="subTitle" idx="1"/>
          </p:nvPr>
        </p:nvSpPr>
        <p:spPr>
          <a:xfrm>
            <a:off x="450000" y="3132348"/>
            <a:ext cx="5040000" cy="495514"/>
          </a:xfrm>
        </p:spPr>
        <p:txBody>
          <a:bodyPr>
            <a:normAutofit/>
          </a:bodyPr>
          <a:lstStyle>
            <a:lvl1pPr marL="0" indent="0" algn="l">
              <a:buNone/>
              <a:defRPr sz="2800">
                <a:solidFill>
                  <a:schemeClr val="tx1">
                    <a:tint val="75000"/>
                  </a:schemeClr>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11" name="Text Placeholder 10"/>
          <p:cNvSpPr>
            <a:spLocks noGrp="1"/>
          </p:cNvSpPr>
          <p:nvPr>
            <p:ph type="body" sz="quarter" idx="10" hasCustomPrompt="1"/>
          </p:nvPr>
        </p:nvSpPr>
        <p:spPr>
          <a:xfrm>
            <a:off x="449262" y="3780000"/>
            <a:ext cx="2806112" cy="342837"/>
          </a:xfrm>
        </p:spPr>
        <p:txBody>
          <a:bodyPr/>
          <a:lstStyle>
            <a:lvl1pPr marL="0" indent="0">
              <a:buNone/>
              <a:defRPr sz="2000" b="1" cap="all">
                <a:solidFill>
                  <a:srgbClr val="C63F53"/>
                </a:solidFill>
              </a:defRPr>
            </a:lvl1pPr>
          </a:lstStyle>
          <a:p>
            <a:pPr lvl="0"/>
            <a:r>
              <a:rPr lang="en-GB" dirty="0"/>
              <a:t>Date</a:t>
            </a:r>
            <a:endParaRPr lang="en-US" dirty="0"/>
          </a:p>
        </p:txBody>
      </p:sp>
      <p:pic>
        <p:nvPicPr>
          <p:cNvPr id="5" name="Picture 4">
            <a:extLst>
              <a:ext uri="{FF2B5EF4-FFF2-40B4-BE49-F238E27FC236}">
                <a16:creationId xmlns:a16="http://schemas.microsoft.com/office/drawing/2014/main" id="{11D4184D-1B73-914A-B5B2-EDE5C672F50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8709" y="0"/>
            <a:ext cx="3644900" cy="3733800"/>
          </a:xfrm>
          <a:prstGeom prst="rect">
            <a:avLst/>
          </a:prstGeom>
        </p:spPr>
      </p:pic>
      <p:pic>
        <p:nvPicPr>
          <p:cNvPr id="9" name="Picture 8" descr="Centre for Research into Energy Demand Solutions logo">
            <a:extLst>
              <a:ext uri="{FF2B5EF4-FFF2-40B4-BE49-F238E27FC236}">
                <a16:creationId xmlns:a16="http://schemas.microsoft.com/office/drawing/2014/main" id="{8C87965A-3299-7842-AB3A-A5C7DDCDBC46}"/>
              </a:ext>
            </a:extLst>
          </p:cNvPr>
          <p:cNvPicPr>
            <a:picLocks noChangeAspect="1"/>
          </p:cNvPicPr>
          <p:nvPr userDrawn="1"/>
        </p:nvPicPr>
        <p:blipFill>
          <a:blip r:embed="rId3"/>
          <a:stretch>
            <a:fillRect/>
          </a:stretch>
        </p:blipFill>
        <p:spPr>
          <a:xfrm>
            <a:off x="450000" y="432000"/>
            <a:ext cx="1735200" cy="899497"/>
          </a:xfrm>
          <a:prstGeom prst="rect">
            <a:avLst/>
          </a:prstGeom>
        </p:spPr>
      </p:pic>
    </p:spTree>
    <p:extLst>
      <p:ext uri="{BB962C8B-B14F-4D97-AF65-F5344CB8AC3E}">
        <p14:creationId xmlns:p14="http://schemas.microsoft.com/office/powerpoint/2010/main" val="67183210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432000"/>
            <a:ext cx="5040000" cy="1107996"/>
          </a:xfrm>
        </p:spPr>
        <p:txBody>
          <a:bodyPr/>
          <a:lstStyle>
            <a:lvl1pPr>
              <a:lnSpc>
                <a:spcPct val="90000"/>
              </a:lnSpc>
              <a:defRPr sz="4000" baseline="0"/>
            </a:lvl1pPr>
          </a:lstStyle>
          <a:p>
            <a:r>
              <a:rPr lang="en-GB" dirty="0"/>
              <a:t>Click to edit Master title style</a:t>
            </a:r>
            <a:endParaRPr lang="en-US" dirty="0"/>
          </a:p>
        </p:txBody>
      </p:sp>
      <p:sp>
        <p:nvSpPr>
          <p:cNvPr id="3" name="Content Placeholder 2"/>
          <p:cNvSpPr>
            <a:spLocks noGrp="1"/>
          </p:cNvSpPr>
          <p:nvPr>
            <p:ph idx="1"/>
          </p:nvPr>
        </p:nvSpPr>
        <p:spPr>
          <a:xfrm>
            <a:off x="450000" y="1520902"/>
            <a:ext cx="5049100" cy="2942944"/>
          </a:xfrm>
        </p:spPr>
        <p:txBody>
          <a:bodyPr>
            <a:normAutofit/>
          </a:bodyPr>
          <a:lstStyle>
            <a:lvl1pPr>
              <a:lnSpc>
                <a:spcPct val="90000"/>
              </a:lnSpc>
              <a:spcAft>
                <a:spcPts val="1200"/>
              </a:spcAft>
              <a:defRPr sz="2800"/>
            </a:lvl1pPr>
            <a:lvl2pPr>
              <a:lnSpc>
                <a:spcPct val="90000"/>
              </a:lnSpc>
              <a:spcAft>
                <a:spcPts val="1200"/>
              </a:spcAft>
              <a:defRPr sz="2800"/>
            </a:lvl2pPr>
            <a:lvl3pPr>
              <a:lnSpc>
                <a:spcPct val="90000"/>
              </a:lnSpc>
              <a:spcAft>
                <a:spcPts val="1200"/>
              </a:spcAft>
              <a:defRPr sz="2800"/>
            </a:lvl3pPr>
            <a:lvl4pPr>
              <a:lnSpc>
                <a:spcPct val="90000"/>
              </a:lnSpc>
              <a:spcAft>
                <a:spcPts val="1200"/>
              </a:spcAft>
              <a:defRPr sz="2800"/>
            </a:lvl4pPr>
            <a:lvl5pPr>
              <a:lnSpc>
                <a:spcPct val="90000"/>
              </a:lnSpc>
              <a:spcAft>
                <a:spcPts val="1200"/>
              </a:spcAft>
              <a:defRPr sz="2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Picture Placeholder 7"/>
          <p:cNvSpPr>
            <a:spLocks noGrp="1"/>
          </p:cNvSpPr>
          <p:nvPr>
            <p:ph type="pic" sz="quarter" idx="13"/>
          </p:nvPr>
        </p:nvSpPr>
        <p:spPr>
          <a:xfrm>
            <a:off x="5759999" y="431999"/>
            <a:ext cx="2952000" cy="4031847"/>
          </a:xfrm>
        </p:spPr>
        <p:txBody>
          <a:bodyPr/>
          <a:lstStyle/>
          <a:p>
            <a:endParaRPr lang="en-US" dirty="0"/>
          </a:p>
        </p:txBody>
      </p:sp>
    </p:spTree>
    <p:extLst>
      <p:ext uri="{BB962C8B-B14F-4D97-AF65-F5344CB8AC3E}">
        <p14:creationId xmlns:p14="http://schemas.microsoft.com/office/powerpoint/2010/main" val="397409253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0000" y="432001"/>
            <a:ext cx="8210780" cy="467532"/>
          </a:xfrm>
        </p:spPr>
        <p:txBody>
          <a:bodyPr/>
          <a:lstStyle>
            <a:lvl1pPr>
              <a:defRPr sz="4000"/>
            </a:lvl1pPr>
          </a:lstStyle>
          <a:p>
            <a:r>
              <a:rPr lang="en-GB" dirty="0"/>
              <a:t>Click to edit Master title style</a:t>
            </a:r>
            <a:endParaRPr lang="en-US" dirty="0"/>
          </a:p>
        </p:txBody>
      </p:sp>
    </p:spTree>
    <p:extLst>
      <p:ext uri="{BB962C8B-B14F-4D97-AF65-F5344CB8AC3E}">
        <p14:creationId xmlns:p14="http://schemas.microsoft.com/office/powerpoint/2010/main" val="15085307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9999" y="432000"/>
            <a:ext cx="8337161" cy="553998"/>
          </a:xfrm>
          <a:prstGeom prst="rect">
            <a:avLst/>
          </a:prstGeom>
        </p:spPr>
        <p:txBody>
          <a:bodyPr vert="horz" wrap="square" lIns="0" tIns="0" rIns="0" bIns="0" rtlCol="0" anchor="t" anchorCtr="0">
            <a:spAutoFit/>
          </a:bodyPr>
          <a:lstStyle/>
          <a:p>
            <a:r>
              <a:rPr lang="en-GB" dirty="0"/>
              <a:t>Click to edit Master title style</a:t>
            </a:r>
            <a:endParaRPr lang="en-US" dirty="0"/>
          </a:p>
        </p:txBody>
      </p:sp>
      <p:sp>
        <p:nvSpPr>
          <p:cNvPr id="3" name="Text Placeholder 2"/>
          <p:cNvSpPr>
            <a:spLocks noGrp="1"/>
          </p:cNvSpPr>
          <p:nvPr>
            <p:ph type="body" idx="1"/>
          </p:nvPr>
        </p:nvSpPr>
        <p:spPr>
          <a:xfrm>
            <a:off x="450000" y="1520902"/>
            <a:ext cx="5040000" cy="28669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p:cNvSpPr/>
          <p:nvPr userDrawn="1"/>
        </p:nvSpPr>
        <p:spPr>
          <a:xfrm>
            <a:off x="0" y="4670272"/>
            <a:ext cx="9144000" cy="540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REDS-Logo.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7200" y="4763649"/>
            <a:ext cx="1025765" cy="334365"/>
          </a:xfrm>
          <a:prstGeom prst="rect">
            <a:avLst/>
          </a:prstGeom>
        </p:spPr>
      </p:pic>
      <p:sp>
        <p:nvSpPr>
          <p:cNvPr id="5" name="TextBox 4">
            <a:extLst>
              <a:ext uri="{FF2B5EF4-FFF2-40B4-BE49-F238E27FC236}">
                <a16:creationId xmlns:a16="http://schemas.microsoft.com/office/drawing/2014/main" id="{6CA13C5C-D498-7540-ADD0-8D106CC591F6}"/>
              </a:ext>
            </a:extLst>
          </p:cNvPr>
          <p:cNvSpPr txBox="1"/>
          <p:nvPr userDrawn="1"/>
        </p:nvSpPr>
        <p:spPr>
          <a:xfrm>
            <a:off x="6851321" y="4823109"/>
            <a:ext cx="1865086" cy="215444"/>
          </a:xfrm>
          <a:prstGeom prst="rect">
            <a:avLst/>
          </a:prstGeom>
          <a:noFill/>
        </p:spPr>
        <p:txBody>
          <a:bodyPr wrap="square" lIns="0" tIns="0" rIns="0" bIns="0" rtlCol="0">
            <a:spAutoFit/>
          </a:bodyPr>
          <a:lstStyle/>
          <a:p>
            <a:pPr algn="r"/>
            <a:r>
              <a:rPr lang="en-US" sz="1400" b="1" dirty="0" err="1">
                <a:solidFill>
                  <a:schemeClr val="bg1"/>
                </a:solidFill>
                <a:latin typeface="Corbel" panose="020B0503020204020204" pitchFamily="34" charset="0"/>
              </a:rPr>
              <a:t>www.creds.ac.uk</a:t>
            </a:r>
            <a:endParaRPr lang="en-US" sz="1400" b="1" dirty="0">
              <a:solidFill>
                <a:schemeClr val="bg1"/>
              </a:solidFill>
              <a:latin typeface="Corbel" panose="020B0503020204020204" pitchFamily="34" charset="0"/>
            </a:endParaRPr>
          </a:p>
        </p:txBody>
      </p:sp>
      <p:pic>
        <p:nvPicPr>
          <p:cNvPr id="10" name="Picture 9">
            <a:extLst>
              <a:ext uri="{FF2B5EF4-FFF2-40B4-BE49-F238E27FC236}">
                <a16:creationId xmlns:a16="http://schemas.microsoft.com/office/drawing/2014/main" id="{8DFEC6B4-706A-CC40-840E-1A49CF704298}"/>
              </a:ext>
            </a:extLst>
          </p:cNvPr>
          <p:cNvPicPr>
            <a:picLocks noChangeAspect="1"/>
          </p:cNvPicPr>
          <p:nvPr userDrawn="1"/>
        </p:nvPicPr>
        <p:blipFill>
          <a:blip r:embed="rId6"/>
          <a:stretch>
            <a:fillRect/>
          </a:stretch>
        </p:blipFill>
        <p:spPr>
          <a:xfrm>
            <a:off x="2016691" y="4773054"/>
            <a:ext cx="1233191" cy="360000"/>
          </a:xfrm>
          <a:prstGeom prst="rect">
            <a:avLst/>
          </a:prstGeom>
        </p:spPr>
      </p:pic>
    </p:spTree>
    <p:extLst>
      <p:ext uri="{BB962C8B-B14F-4D97-AF65-F5344CB8AC3E}">
        <p14:creationId xmlns:p14="http://schemas.microsoft.com/office/powerpoint/2010/main" val="300125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xStyles>
    <p:titleStyle>
      <a:lvl1pPr algn="l" defTabSz="457200" rtl="0" eaLnBrk="1" latinLnBrk="0" hangingPunct="1">
        <a:lnSpc>
          <a:spcPct val="90000"/>
        </a:lnSpc>
        <a:spcBef>
          <a:spcPct val="0"/>
        </a:spcBef>
        <a:buNone/>
        <a:defRPr sz="4000" b="1" i="0" kern="1200" baseline="0">
          <a:solidFill>
            <a:schemeClr val="bg2">
              <a:lumMod val="25000"/>
            </a:schemeClr>
          </a:solidFill>
          <a:latin typeface="Corbel"/>
          <a:ea typeface="+mj-ea"/>
          <a:cs typeface="Corbel"/>
        </a:defRPr>
      </a:lvl1pPr>
    </p:titleStyle>
    <p:bodyStyle>
      <a:lvl1pPr marL="342900" indent="-342900" algn="l" defTabSz="457200" rtl="0" eaLnBrk="1" latinLnBrk="0" hangingPunct="1">
        <a:lnSpc>
          <a:spcPct val="90000"/>
        </a:lnSpc>
        <a:spcBef>
          <a:spcPts val="0"/>
        </a:spcBef>
        <a:spcAft>
          <a:spcPts val="1200"/>
        </a:spcAft>
        <a:buFont typeface="Arial"/>
        <a:buChar char="•"/>
        <a:defRPr sz="2800" b="0" i="0" kern="1200" baseline="0">
          <a:solidFill>
            <a:schemeClr val="bg2">
              <a:lumMod val="50000"/>
            </a:schemeClr>
          </a:solidFill>
          <a:latin typeface="Corbel"/>
          <a:ea typeface="+mn-ea"/>
          <a:cs typeface="Corbel"/>
        </a:defRPr>
      </a:lvl1pPr>
      <a:lvl2pPr marL="742950" indent="-285750" algn="l" defTabSz="457200" rtl="0" eaLnBrk="1" latinLnBrk="0" hangingPunct="1">
        <a:lnSpc>
          <a:spcPct val="90000"/>
        </a:lnSpc>
        <a:spcBef>
          <a:spcPts val="0"/>
        </a:spcBef>
        <a:spcAft>
          <a:spcPts val="1200"/>
        </a:spcAft>
        <a:buFont typeface="Arial"/>
        <a:buChar char="–"/>
        <a:defRPr sz="2800" b="0" i="0" kern="1200" baseline="0">
          <a:solidFill>
            <a:schemeClr val="bg2">
              <a:lumMod val="50000"/>
            </a:schemeClr>
          </a:solidFill>
          <a:latin typeface="Corbel"/>
          <a:ea typeface="+mn-ea"/>
          <a:cs typeface="Corbel"/>
        </a:defRPr>
      </a:lvl2pPr>
      <a:lvl3pPr marL="1143000" indent="-228600" algn="l" defTabSz="457200" rtl="0" eaLnBrk="1" latinLnBrk="0" hangingPunct="1">
        <a:lnSpc>
          <a:spcPct val="90000"/>
        </a:lnSpc>
        <a:spcBef>
          <a:spcPts val="0"/>
        </a:spcBef>
        <a:spcAft>
          <a:spcPts val="1200"/>
        </a:spcAft>
        <a:buFont typeface="Arial"/>
        <a:buChar char="•"/>
        <a:defRPr sz="2800" b="0" i="0" kern="1200" baseline="0">
          <a:solidFill>
            <a:schemeClr val="bg2">
              <a:lumMod val="50000"/>
            </a:schemeClr>
          </a:solidFill>
          <a:latin typeface="Corbel"/>
          <a:ea typeface="+mn-ea"/>
          <a:cs typeface="Corbel"/>
        </a:defRPr>
      </a:lvl3pPr>
      <a:lvl4pPr marL="1600200" indent="-228600" algn="l" defTabSz="457200" rtl="0" eaLnBrk="1" latinLnBrk="0" hangingPunct="1">
        <a:lnSpc>
          <a:spcPct val="90000"/>
        </a:lnSpc>
        <a:spcBef>
          <a:spcPts val="0"/>
        </a:spcBef>
        <a:spcAft>
          <a:spcPts val="1200"/>
        </a:spcAft>
        <a:buFont typeface="Arial"/>
        <a:buChar char="–"/>
        <a:defRPr sz="2800" b="0" i="0" kern="1200" baseline="0">
          <a:solidFill>
            <a:schemeClr val="bg2">
              <a:lumMod val="50000"/>
            </a:schemeClr>
          </a:solidFill>
          <a:latin typeface="Corbel"/>
          <a:ea typeface="+mn-ea"/>
          <a:cs typeface="Corbel"/>
        </a:defRPr>
      </a:lvl4pPr>
      <a:lvl5pPr marL="2057400" indent="-228600" algn="l" defTabSz="457200" rtl="0" eaLnBrk="1" latinLnBrk="0" hangingPunct="1">
        <a:lnSpc>
          <a:spcPct val="90000"/>
        </a:lnSpc>
        <a:spcBef>
          <a:spcPts val="0"/>
        </a:spcBef>
        <a:spcAft>
          <a:spcPts val="1200"/>
        </a:spcAft>
        <a:buFont typeface="Arial"/>
        <a:buChar char="»"/>
        <a:defRPr sz="2800" b="0" i="0" kern="1200" baseline="0">
          <a:solidFill>
            <a:schemeClr val="bg2">
              <a:lumMod val="50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ucl.ac.uk/bartlett/energy/people/dr-gesche-huebn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sarah.higginson@ouce.ox.ac.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creds.ac.uk/the-edi-cub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748881"/>
            <a:ext cx="5720212" cy="1046440"/>
          </a:xfrm>
        </p:spPr>
        <p:txBody>
          <a:bodyPr/>
          <a:lstStyle/>
          <a:p>
            <a:pPr>
              <a:lnSpc>
                <a:spcPct val="100000"/>
              </a:lnSpc>
            </a:pPr>
            <a:r>
              <a:rPr lang="en-US" dirty="0"/>
              <a:t>The EDI Cube </a:t>
            </a:r>
            <a:br>
              <a:rPr lang="en-US" dirty="0"/>
            </a:br>
            <a:r>
              <a:rPr lang="en-US" sz="2800" dirty="0"/>
              <a:t>A tool for thinking about EDI issues</a:t>
            </a:r>
          </a:p>
        </p:txBody>
      </p:sp>
      <p:sp>
        <p:nvSpPr>
          <p:cNvPr id="3" name="Subtitle 2"/>
          <p:cNvSpPr>
            <a:spLocks noGrp="1"/>
          </p:cNvSpPr>
          <p:nvPr>
            <p:ph type="subTitle" idx="1"/>
          </p:nvPr>
        </p:nvSpPr>
        <p:spPr>
          <a:xfrm>
            <a:off x="450000" y="3069202"/>
            <a:ext cx="5040000" cy="596349"/>
          </a:xfrm>
        </p:spPr>
        <p:txBody>
          <a:bodyPr>
            <a:normAutofit/>
          </a:bodyPr>
          <a:lstStyle/>
          <a:p>
            <a:r>
              <a:rPr lang="en-US" dirty="0"/>
              <a:t>Your name</a:t>
            </a:r>
          </a:p>
        </p:txBody>
      </p:sp>
      <p:sp>
        <p:nvSpPr>
          <p:cNvPr id="4" name="Text Placeholder 10">
            <a:extLst>
              <a:ext uri="{FF2B5EF4-FFF2-40B4-BE49-F238E27FC236}">
                <a16:creationId xmlns:a16="http://schemas.microsoft.com/office/drawing/2014/main" id="{05E84C99-51F1-E246-BFD4-E465AE4D543E}"/>
              </a:ext>
            </a:extLst>
          </p:cNvPr>
          <p:cNvSpPr>
            <a:spLocks noGrp="1"/>
          </p:cNvSpPr>
          <p:nvPr>
            <p:ph type="body" sz="quarter" idx="10"/>
          </p:nvPr>
        </p:nvSpPr>
        <p:spPr>
          <a:xfrm>
            <a:off x="449262" y="3780000"/>
            <a:ext cx="2806112" cy="342837"/>
          </a:xfrm>
        </p:spPr>
        <p:txBody>
          <a:bodyPr>
            <a:normAutofit/>
          </a:bodyPr>
          <a:lstStyle>
            <a:lvl1pPr marL="0" indent="0">
              <a:buNone/>
              <a:defRPr sz="1400" b="1" cap="all"/>
            </a:lvl1pPr>
          </a:lstStyle>
          <a:p>
            <a:pPr lvl="0"/>
            <a:r>
              <a:rPr lang="en-GB" sz="1800" dirty="0"/>
              <a:t>Date</a:t>
            </a:r>
            <a:endParaRPr lang="en-US" sz="1800" dirty="0"/>
          </a:p>
        </p:txBody>
      </p:sp>
    </p:spTree>
    <p:extLst>
      <p:ext uri="{BB962C8B-B14F-4D97-AF65-F5344CB8AC3E}">
        <p14:creationId xmlns:p14="http://schemas.microsoft.com/office/powerpoint/2010/main" val="2738049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A0C2-680D-425F-AA75-F797E9C0F941}"/>
              </a:ext>
            </a:extLst>
          </p:cNvPr>
          <p:cNvSpPr>
            <a:spLocks noGrp="1"/>
          </p:cNvSpPr>
          <p:nvPr>
            <p:ph type="title"/>
          </p:nvPr>
        </p:nvSpPr>
        <p:spPr>
          <a:xfrm>
            <a:off x="449999" y="432000"/>
            <a:ext cx="4020401" cy="1508560"/>
          </a:xfrm>
        </p:spPr>
        <p:txBody>
          <a:bodyPr/>
          <a:lstStyle/>
          <a:p>
            <a:r>
              <a:rPr lang="en-GB" dirty="0"/>
              <a:t>Protected characteristics</a:t>
            </a:r>
          </a:p>
        </p:txBody>
      </p:sp>
      <p:sp>
        <p:nvSpPr>
          <p:cNvPr id="72" name="TextBox 71">
            <a:extLst>
              <a:ext uri="{FF2B5EF4-FFF2-40B4-BE49-F238E27FC236}">
                <a16:creationId xmlns:a16="http://schemas.microsoft.com/office/drawing/2014/main" id="{789A4BBB-B90A-4C28-8FF2-FA0EE8DD7A59}"/>
              </a:ext>
            </a:extLst>
          </p:cNvPr>
          <p:cNvSpPr txBox="1"/>
          <p:nvPr/>
        </p:nvSpPr>
        <p:spPr>
          <a:xfrm>
            <a:off x="449999" y="3698239"/>
            <a:ext cx="3617487" cy="615553"/>
          </a:xfrm>
          <a:prstGeom prst="rect">
            <a:avLst/>
          </a:prstGeom>
          <a:noFill/>
        </p:spPr>
        <p:txBody>
          <a:bodyPr wrap="square" lIns="0" tIns="0" rIns="0" bIns="0" rtlCol="0">
            <a:spAutoFit/>
          </a:bodyPr>
          <a:lstStyle/>
          <a:p>
            <a:r>
              <a:rPr lang="en-GB" sz="2000" dirty="0">
                <a:latin typeface="Corbel" panose="020B0503020204020204" pitchFamily="34" charset="0"/>
              </a:rPr>
              <a:t>Image adapted from </a:t>
            </a:r>
            <a:r>
              <a:rPr lang="en-GB" sz="2000" dirty="0">
                <a:latin typeface="Corbel" panose="020B0503020204020204" pitchFamily="34" charset="0"/>
                <a:hlinkClick r:id="rId2"/>
              </a:rPr>
              <a:t>Gesche Huebner</a:t>
            </a:r>
            <a:r>
              <a:rPr lang="en-GB" sz="2000" dirty="0">
                <a:latin typeface="Corbel" panose="020B0503020204020204" pitchFamily="34" charset="0"/>
              </a:rPr>
              <a:t>, 2023</a:t>
            </a:r>
          </a:p>
        </p:txBody>
      </p:sp>
      <p:pic>
        <p:nvPicPr>
          <p:cNvPr id="5" name="Picture 4" descr="Nine protected characteristics: age, disability, gender reassignment, marriage and civil partnership, pregnancy and maternity, race, religion or belief, sex, and sexual orientation.&#13;&#10;">
            <a:extLst>
              <a:ext uri="{FF2B5EF4-FFF2-40B4-BE49-F238E27FC236}">
                <a16:creationId xmlns:a16="http://schemas.microsoft.com/office/drawing/2014/main" id="{F2EC5A70-F7BA-3908-10C0-B0C469CADC86}"/>
              </a:ext>
            </a:extLst>
          </p:cNvPr>
          <p:cNvPicPr>
            <a:picLocks noChangeAspect="1"/>
          </p:cNvPicPr>
          <p:nvPr/>
        </p:nvPicPr>
        <p:blipFill>
          <a:blip r:embed="rId3"/>
          <a:stretch>
            <a:fillRect/>
          </a:stretch>
        </p:blipFill>
        <p:spPr>
          <a:xfrm>
            <a:off x="4572000" y="263826"/>
            <a:ext cx="4368184" cy="4318333"/>
          </a:xfrm>
          <a:prstGeom prst="rect">
            <a:avLst/>
          </a:prstGeom>
        </p:spPr>
      </p:pic>
    </p:spTree>
    <p:extLst>
      <p:ext uri="{BB962C8B-B14F-4D97-AF65-F5344CB8AC3E}">
        <p14:creationId xmlns:p14="http://schemas.microsoft.com/office/powerpoint/2010/main" val="509229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A0C2-680D-425F-AA75-F797E9C0F941}"/>
              </a:ext>
            </a:extLst>
          </p:cNvPr>
          <p:cNvSpPr>
            <a:spLocks noGrp="1"/>
          </p:cNvSpPr>
          <p:nvPr>
            <p:ph type="title"/>
          </p:nvPr>
        </p:nvSpPr>
        <p:spPr>
          <a:xfrm>
            <a:off x="449999" y="432000"/>
            <a:ext cx="7771649" cy="553998"/>
          </a:xfrm>
        </p:spPr>
        <p:txBody>
          <a:bodyPr/>
          <a:lstStyle/>
          <a:p>
            <a:r>
              <a:rPr lang="en-GB" dirty="0"/>
              <a:t>Protected characteristics </a:t>
            </a:r>
            <a:r>
              <a:rPr lang="en-GB" sz="2800" dirty="0" err="1"/>
              <a:t>cont</a:t>
            </a:r>
            <a:r>
              <a:rPr lang="en-GB" sz="2800" dirty="0"/>
              <a:t>…</a:t>
            </a:r>
          </a:p>
        </p:txBody>
      </p:sp>
      <p:sp>
        <p:nvSpPr>
          <p:cNvPr id="3" name="Content Placeholder 2" descr="Nine protected characteristics: age, disability, gender reassignment, marriage and civil partnership, pregnancy and maternity, race, religion or belief, sex, and sexual orientation">
            <a:extLst>
              <a:ext uri="{FF2B5EF4-FFF2-40B4-BE49-F238E27FC236}">
                <a16:creationId xmlns:a16="http://schemas.microsoft.com/office/drawing/2014/main" id="{60B6DAF9-D96B-4FEF-963D-3EE60E837B58}"/>
              </a:ext>
            </a:extLst>
          </p:cNvPr>
          <p:cNvSpPr>
            <a:spLocks noGrp="1"/>
          </p:cNvSpPr>
          <p:nvPr>
            <p:ph idx="1"/>
          </p:nvPr>
        </p:nvSpPr>
        <p:spPr>
          <a:xfrm>
            <a:off x="449998" y="1195200"/>
            <a:ext cx="8013281" cy="2248850"/>
          </a:xfrm>
        </p:spPr>
        <p:txBody>
          <a:bodyPr>
            <a:noAutofit/>
          </a:bodyPr>
          <a:lstStyle/>
          <a:p>
            <a:r>
              <a:rPr lang="en-GB" b="1" dirty="0">
                <a:solidFill>
                  <a:srgbClr val="A51329"/>
                </a:solidFill>
              </a:rPr>
              <a:t>Equality Act 2010 </a:t>
            </a:r>
            <a:r>
              <a:rPr lang="en-GB" dirty="0"/>
              <a:t>(see Equality and Human Rights Commission) </a:t>
            </a:r>
          </a:p>
          <a:p>
            <a:r>
              <a:rPr lang="en-GB" b="1" dirty="0">
                <a:solidFill>
                  <a:srgbClr val="A51329"/>
                </a:solidFill>
                <a:latin typeface="Corbel" panose="020B0503020204020204" pitchFamily="34" charset="0"/>
                <a:ea typeface="Calibri" panose="020F0502020204030204" pitchFamily="34" charset="0"/>
                <a:cs typeface="Open Sans" panose="020B0606030504020204" pitchFamily="34" charset="0"/>
              </a:rPr>
              <a:t>N</a:t>
            </a:r>
            <a:r>
              <a:rPr lang="en-GB" b="1" dirty="0">
                <a:solidFill>
                  <a:srgbClr val="A51329"/>
                </a:solidFill>
                <a:effectLst/>
                <a:latin typeface="Corbel" panose="020B0503020204020204" pitchFamily="34" charset="0"/>
                <a:ea typeface="Calibri" panose="020F0502020204030204" pitchFamily="34" charset="0"/>
                <a:cs typeface="Open Sans" panose="020B0606030504020204" pitchFamily="34" charset="0"/>
              </a:rPr>
              <a:t>ine</a:t>
            </a:r>
            <a:r>
              <a:rPr lang="en-GB" dirty="0">
                <a:effectLst/>
                <a:latin typeface="Corbel" panose="020B0503020204020204" pitchFamily="34" charset="0"/>
                <a:ea typeface="Calibri" panose="020F0502020204030204" pitchFamily="34" charset="0"/>
                <a:cs typeface="Open Sans" panose="020B0606030504020204" pitchFamily="34" charset="0"/>
              </a:rPr>
              <a:t> protected characteristics: age, disability, gender reassignment, marriage and civil partnership, pregnancy and maternity, race, religion or belief, sex, and sexual orientation</a:t>
            </a:r>
          </a:p>
        </p:txBody>
      </p:sp>
    </p:spTree>
    <p:extLst>
      <p:ext uri="{BB962C8B-B14F-4D97-AF65-F5344CB8AC3E}">
        <p14:creationId xmlns:p14="http://schemas.microsoft.com/office/powerpoint/2010/main" val="4275705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A0C2-680D-425F-AA75-F797E9C0F941}"/>
              </a:ext>
            </a:extLst>
          </p:cNvPr>
          <p:cNvSpPr>
            <a:spLocks noGrp="1"/>
          </p:cNvSpPr>
          <p:nvPr>
            <p:ph type="title"/>
          </p:nvPr>
        </p:nvSpPr>
        <p:spPr>
          <a:xfrm>
            <a:off x="449999" y="432000"/>
            <a:ext cx="7771649" cy="553998"/>
          </a:xfrm>
        </p:spPr>
        <p:txBody>
          <a:bodyPr/>
          <a:lstStyle/>
          <a:p>
            <a:r>
              <a:rPr lang="en-GB" dirty="0"/>
              <a:t>Protected characteristics </a:t>
            </a:r>
            <a:r>
              <a:rPr lang="en-GB" sz="2800" dirty="0" err="1"/>
              <a:t>cont</a:t>
            </a:r>
            <a:r>
              <a:rPr lang="en-GB" sz="2800" dirty="0"/>
              <a:t>…</a:t>
            </a:r>
          </a:p>
        </p:txBody>
      </p:sp>
      <p:sp>
        <p:nvSpPr>
          <p:cNvPr id="3" name="Content Placeholder 2">
            <a:extLst>
              <a:ext uri="{FF2B5EF4-FFF2-40B4-BE49-F238E27FC236}">
                <a16:creationId xmlns:a16="http://schemas.microsoft.com/office/drawing/2014/main" id="{60B6DAF9-D96B-4FEF-963D-3EE60E837B58}"/>
              </a:ext>
            </a:extLst>
          </p:cNvPr>
          <p:cNvSpPr>
            <a:spLocks noGrp="1"/>
          </p:cNvSpPr>
          <p:nvPr>
            <p:ph idx="1"/>
          </p:nvPr>
        </p:nvSpPr>
        <p:spPr>
          <a:xfrm>
            <a:off x="449998" y="1195200"/>
            <a:ext cx="8064081" cy="3407280"/>
          </a:xfrm>
        </p:spPr>
        <p:txBody>
          <a:bodyPr>
            <a:noAutofit/>
          </a:bodyPr>
          <a:lstStyle/>
          <a:p>
            <a:r>
              <a:rPr lang="en-GB" b="1" dirty="0">
                <a:solidFill>
                  <a:srgbClr val="A51329"/>
                </a:solidFill>
                <a:latin typeface="Corbel" panose="020B0503020204020204" pitchFamily="34" charset="0"/>
                <a:cs typeface="Open Sans" panose="020B0606030504020204" pitchFamily="34" charset="0"/>
              </a:rPr>
              <a:t>Not comprehensive</a:t>
            </a:r>
            <a:r>
              <a:rPr lang="en-GB" dirty="0">
                <a:latin typeface="Corbel" panose="020B0503020204020204" pitchFamily="34" charset="0"/>
                <a:cs typeface="Open Sans" panose="020B0606030504020204" pitchFamily="34" charset="0"/>
              </a:rPr>
              <a:t>:</a:t>
            </a:r>
            <a:r>
              <a:rPr lang="en-GB" dirty="0">
                <a:solidFill>
                  <a:srgbClr val="000000"/>
                </a:solidFill>
                <a:latin typeface="Corbel" panose="020B0503020204020204" pitchFamily="34" charset="0"/>
                <a:cs typeface="Open Sans" panose="020B0606030504020204" pitchFamily="34" charset="0"/>
              </a:rPr>
              <a:t> </a:t>
            </a:r>
            <a:r>
              <a:rPr lang="en-GB" dirty="0">
                <a:effectLst/>
                <a:latin typeface="Corbel" panose="020B0503020204020204" pitchFamily="34" charset="0"/>
                <a:ea typeface="Calibri" panose="020F0502020204030204" pitchFamily="34" charset="0"/>
                <a:cs typeface="Arial" panose="020B0604020202020204" pitchFamily="34" charset="0"/>
              </a:rPr>
              <a:t>Class, caste, socio-economic status, educational attainment (including the level of education achieved by your parents) </a:t>
            </a:r>
          </a:p>
          <a:p>
            <a:r>
              <a:rPr lang="en-GB" b="1" dirty="0">
                <a:solidFill>
                  <a:srgbClr val="A51329"/>
                </a:solidFill>
                <a:effectLst/>
                <a:latin typeface="Corbel" panose="020B0503020204020204" pitchFamily="34" charset="0"/>
                <a:ea typeface="Calibri" panose="020F0502020204030204" pitchFamily="34" charset="0"/>
                <a:cs typeface="Arial" panose="020B0604020202020204" pitchFamily="34" charset="0"/>
              </a:rPr>
              <a:t>Intersectionality</a:t>
            </a:r>
            <a:r>
              <a:rPr lang="en-GB" dirty="0">
                <a:latin typeface="Corbel" panose="020B0503020204020204" pitchFamily="34" charset="0"/>
                <a:ea typeface="Calibri" panose="020F0502020204030204" pitchFamily="34" charset="0"/>
                <a:cs typeface="Arial" panose="020B0604020202020204" pitchFamily="34" charset="0"/>
              </a:rPr>
              <a:t>:</a:t>
            </a:r>
            <a:r>
              <a:rPr lang="en-GB" b="1" dirty="0">
                <a:latin typeface="Corbel" panose="020B0503020204020204" pitchFamily="34" charset="0"/>
                <a:ea typeface="Calibri" panose="020F0502020204030204" pitchFamily="34" charset="0"/>
                <a:cs typeface="Arial" panose="020B0604020202020204" pitchFamily="34" charset="0"/>
              </a:rPr>
              <a:t> </a:t>
            </a:r>
            <a:r>
              <a:rPr lang="en-GB" dirty="0">
                <a:effectLst/>
                <a:latin typeface="Corbel" panose="020B0503020204020204" pitchFamily="34" charset="0"/>
                <a:ea typeface="Calibri" panose="020F0502020204030204" pitchFamily="34" charset="0"/>
                <a:cs typeface="Arial" panose="020B0604020202020204" pitchFamily="34" charset="0"/>
              </a:rPr>
              <a:t>people have multiple, overlapping identities, including multiple discrimination and disadvantage</a:t>
            </a:r>
            <a:r>
              <a:rPr lang="en-GB" dirty="0">
                <a:latin typeface="Corbel" panose="020B0503020204020204" pitchFamily="34" charset="0"/>
                <a:ea typeface="Calibri" panose="020F0502020204030204" pitchFamily="34" charset="0"/>
                <a:cs typeface="Arial" panose="020B0604020202020204" pitchFamily="34" charset="0"/>
              </a:rPr>
              <a:t>, no </a:t>
            </a:r>
            <a:r>
              <a:rPr lang="en-GB" dirty="0">
                <a:effectLst/>
                <a:latin typeface="Corbel" panose="020B0503020204020204" pitchFamily="34" charset="0"/>
                <a:ea typeface="Calibri" panose="020F0502020204030204" pitchFamily="34" charset="0"/>
                <a:cs typeface="Arial" panose="020B0604020202020204" pitchFamily="34" charset="0"/>
              </a:rPr>
              <a:t>‘one-size-fits all’ approach, need to achieve fairness and equality of opportunity and outcomes for everyone</a:t>
            </a:r>
            <a:endParaRPr lang="en-GB" dirty="0"/>
          </a:p>
        </p:txBody>
      </p:sp>
    </p:spTree>
    <p:extLst>
      <p:ext uri="{BB962C8B-B14F-4D97-AF65-F5344CB8AC3E}">
        <p14:creationId xmlns:p14="http://schemas.microsoft.com/office/powerpoint/2010/main" val="2396964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31BB-C34B-0C46-97FD-A7D700963019}"/>
              </a:ext>
            </a:extLst>
          </p:cNvPr>
          <p:cNvSpPr>
            <a:spLocks noGrp="1"/>
          </p:cNvSpPr>
          <p:nvPr>
            <p:ph type="title"/>
          </p:nvPr>
        </p:nvSpPr>
        <p:spPr>
          <a:xfrm>
            <a:off x="450000" y="416108"/>
            <a:ext cx="5040000" cy="389017"/>
          </a:xfrm>
        </p:spPr>
        <p:txBody>
          <a:bodyPr/>
          <a:lstStyle/>
          <a:p>
            <a:r>
              <a:rPr lang="en-US" dirty="0"/>
              <a:t>The three Ps</a:t>
            </a:r>
          </a:p>
        </p:txBody>
      </p:sp>
      <p:sp>
        <p:nvSpPr>
          <p:cNvPr id="3" name="Content Placeholder 2">
            <a:extLst>
              <a:ext uri="{FF2B5EF4-FFF2-40B4-BE49-F238E27FC236}">
                <a16:creationId xmlns:a16="http://schemas.microsoft.com/office/drawing/2014/main" id="{A7C6FAE4-3D33-7F43-98D5-A0657E396D83}"/>
              </a:ext>
            </a:extLst>
          </p:cNvPr>
          <p:cNvSpPr>
            <a:spLocks noGrp="1"/>
          </p:cNvSpPr>
          <p:nvPr>
            <p:ph idx="1"/>
          </p:nvPr>
        </p:nvSpPr>
        <p:spPr>
          <a:xfrm>
            <a:off x="472440" y="1195200"/>
            <a:ext cx="6924040" cy="2941200"/>
          </a:xfrm>
        </p:spPr>
        <p:txBody>
          <a:bodyPr>
            <a:noAutofit/>
          </a:bodyPr>
          <a:lstStyle/>
          <a:p>
            <a:pPr marL="0" indent="0">
              <a:spcAft>
                <a:spcPts val="1200"/>
              </a:spcAft>
              <a:buNone/>
            </a:pPr>
            <a:r>
              <a:rPr lang="en-US" dirty="0"/>
              <a:t>Applying EDI to your work:</a:t>
            </a:r>
          </a:p>
          <a:p>
            <a:r>
              <a:rPr lang="en-US" dirty="0"/>
              <a:t>People: </a:t>
            </a:r>
            <a:r>
              <a:rPr lang="en-US" b="1" dirty="0">
                <a:solidFill>
                  <a:srgbClr val="A51329"/>
                </a:solidFill>
              </a:rPr>
              <a:t>Who</a:t>
            </a:r>
            <a:r>
              <a:rPr lang="en-US" dirty="0"/>
              <a:t> is doing the work?</a:t>
            </a:r>
          </a:p>
          <a:p>
            <a:r>
              <a:rPr lang="en-US" dirty="0"/>
              <a:t>Process: </a:t>
            </a:r>
            <a:r>
              <a:rPr lang="en-US" b="1" dirty="0">
                <a:solidFill>
                  <a:srgbClr val="A51329"/>
                </a:solidFill>
              </a:rPr>
              <a:t>How</a:t>
            </a:r>
            <a:r>
              <a:rPr lang="en-US" dirty="0"/>
              <a:t> is it being done? </a:t>
            </a:r>
          </a:p>
          <a:p>
            <a:r>
              <a:rPr lang="en-US" dirty="0"/>
              <a:t>Project (or </a:t>
            </a:r>
            <a:r>
              <a:rPr lang="en-US" dirty="0" err="1"/>
              <a:t>programme</a:t>
            </a:r>
            <a:r>
              <a:rPr lang="en-US" dirty="0"/>
              <a:t>): </a:t>
            </a:r>
            <a:r>
              <a:rPr lang="en-US" b="1" dirty="0">
                <a:solidFill>
                  <a:srgbClr val="A51329"/>
                </a:solidFill>
              </a:rPr>
              <a:t>What</a:t>
            </a:r>
            <a:r>
              <a:rPr lang="en-US" dirty="0"/>
              <a:t> subject is under investigation?</a:t>
            </a:r>
          </a:p>
          <a:p>
            <a:endParaRPr lang="en-US" dirty="0"/>
          </a:p>
          <a:p>
            <a:pPr marL="0" indent="0">
              <a:buNone/>
            </a:pPr>
            <a:endParaRPr lang="en-US" dirty="0"/>
          </a:p>
          <a:p>
            <a:endParaRPr lang="en-GB" dirty="0"/>
          </a:p>
          <a:p>
            <a:pPr lvl="1"/>
            <a:endParaRPr lang="en-US" dirty="0"/>
          </a:p>
        </p:txBody>
      </p:sp>
    </p:spTree>
    <p:extLst>
      <p:ext uri="{BB962C8B-B14F-4D97-AF65-F5344CB8AC3E}">
        <p14:creationId xmlns:p14="http://schemas.microsoft.com/office/powerpoint/2010/main" val="1062585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FDBA-6EBA-CD40-A397-EBE63A81A6F4}"/>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3793BFC9-FF83-254E-8F1F-E424CAD8ED0F}"/>
              </a:ext>
            </a:extLst>
          </p:cNvPr>
          <p:cNvSpPr>
            <a:spLocks noGrp="1"/>
          </p:cNvSpPr>
          <p:nvPr>
            <p:ph idx="1"/>
          </p:nvPr>
        </p:nvSpPr>
        <p:spPr>
          <a:xfrm>
            <a:off x="450000" y="1195200"/>
            <a:ext cx="8062404" cy="3351326"/>
          </a:xfrm>
        </p:spPr>
        <p:txBody>
          <a:bodyPr>
            <a:noAutofit/>
          </a:bodyPr>
          <a:lstStyle/>
          <a:p>
            <a:pPr marL="0" indent="0">
              <a:buNone/>
            </a:pPr>
            <a:r>
              <a:rPr lang="en-GB" dirty="0" err="1"/>
              <a:t>Chima</a:t>
            </a:r>
            <a:r>
              <a:rPr lang="en-GB" dirty="0"/>
              <a:t> Michael </a:t>
            </a:r>
            <a:r>
              <a:rPr lang="en-GB" dirty="0" err="1"/>
              <a:t>Anyadike</a:t>
            </a:r>
            <a:r>
              <a:rPr lang="en-GB" dirty="0"/>
              <a:t>-Danes (2022) </a:t>
            </a:r>
          </a:p>
          <a:p>
            <a:r>
              <a:rPr lang="en-GB" b="1" dirty="0"/>
              <a:t>Whose witnesses: An examination of the potential pitfalls of producing electronic vehicle futures through experimentation</a:t>
            </a:r>
            <a:r>
              <a:rPr lang="en-GB" i="1" dirty="0"/>
              <a:t>.</a:t>
            </a:r>
            <a:r>
              <a:rPr lang="en-GB" dirty="0"/>
              <a:t> </a:t>
            </a:r>
            <a:br>
              <a:rPr lang="en-GB" dirty="0"/>
            </a:br>
            <a:r>
              <a:rPr lang="en-GB" dirty="0"/>
              <a:t>In: Experimentation for sustainable transport? Risks, strengths, and governance implications. </a:t>
            </a:r>
            <a:r>
              <a:rPr lang="en-GB" dirty="0" err="1"/>
              <a:t>Linnefors</a:t>
            </a:r>
            <a:r>
              <a:rPr lang="en-GB" dirty="0"/>
              <a:t> </a:t>
            </a:r>
            <a:r>
              <a:rPr lang="en-GB" dirty="0" err="1"/>
              <a:t>Förlag</a:t>
            </a:r>
            <a:r>
              <a:rPr lang="en-GB" dirty="0"/>
              <a:t>. (pp 117-131)</a:t>
            </a:r>
          </a:p>
        </p:txBody>
      </p:sp>
    </p:spTree>
    <p:extLst>
      <p:ext uri="{BB962C8B-B14F-4D97-AF65-F5344CB8AC3E}">
        <p14:creationId xmlns:p14="http://schemas.microsoft.com/office/powerpoint/2010/main" val="3011670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FDBA-6EBA-CD40-A397-EBE63A81A6F4}"/>
              </a:ext>
            </a:extLst>
          </p:cNvPr>
          <p:cNvSpPr>
            <a:spLocks noGrp="1"/>
          </p:cNvSpPr>
          <p:nvPr>
            <p:ph type="title"/>
          </p:nvPr>
        </p:nvSpPr>
        <p:spPr>
          <a:xfrm>
            <a:off x="450000" y="432000"/>
            <a:ext cx="5040000" cy="553998"/>
          </a:xfrm>
        </p:spPr>
        <p:txBody>
          <a:bodyPr/>
          <a:lstStyle/>
          <a:p>
            <a:r>
              <a:rPr lang="en-US" dirty="0"/>
              <a:t>Case study </a:t>
            </a:r>
            <a:r>
              <a:rPr lang="en-US" sz="2800" dirty="0" err="1"/>
              <a:t>cont</a:t>
            </a:r>
            <a:r>
              <a:rPr lang="en-US" sz="2800" dirty="0"/>
              <a:t>…</a:t>
            </a:r>
          </a:p>
        </p:txBody>
      </p:sp>
      <p:sp>
        <p:nvSpPr>
          <p:cNvPr id="3" name="Content Placeholder 2">
            <a:extLst>
              <a:ext uri="{FF2B5EF4-FFF2-40B4-BE49-F238E27FC236}">
                <a16:creationId xmlns:a16="http://schemas.microsoft.com/office/drawing/2014/main" id="{3793BFC9-FF83-254E-8F1F-E424CAD8ED0F}"/>
              </a:ext>
            </a:extLst>
          </p:cNvPr>
          <p:cNvSpPr>
            <a:spLocks noGrp="1"/>
          </p:cNvSpPr>
          <p:nvPr>
            <p:ph idx="1"/>
          </p:nvPr>
        </p:nvSpPr>
        <p:spPr>
          <a:xfrm>
            <a:off x="450000" y="1195200"/>
            <a:ext cx="8062404" cy="3351326"/>
          </a:xfrm>
        </p:spPr>
        <p:txBody>
          <a:bodyPr>
            <a:noAutofit/>
          </a:bodyPr>
          <a:lstStyle/>
          <a:p>
            <a:r>
              <a:rPr lang="en-US" dirty="0"/>
              <a:t>Case study critiques an experimental / pilot approach to installing publicly accessible EV charging points in County Durham, UK in 2021 – SOCSI (Scaling on Street Charging Infrastructure)</a:t>
            </a:r>
          </a:p>
          <a:p>
            <a:r>
              <a:rPr lang="en-US" dirty="0"/>
              <a:t>Scientific method presented as producing knowledge that is objective and free of bias but this ignores knowledge claims of those situated differently</a:t>
            </a:r>
          </a:p>
        </p:txBody>
      </p:sp>
    </p:spTree>
    <p:extLst>
      <p:ext uri="{BB962C8B-B14F-4D97-AF65-F5344CB8AC3E}">
        <p14:creationId xmlns:p14="http://schemas.microsoft.com/office/powerpoint/2010/main" val="953928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FD739-27CC-E34F-9F30-D767E3854C5C}"/>
              </a:ext>
            </a:extLst>
          </p:cNvPr>
          <p:cNvSpPr>
            <a:spLocks noGrp="1"/>
          </p:cNvSpPr>
          <p:nvPr>
            <p:ph type="title"/>
          </p:nvPr>
        </p:nvSpPr>
        <p:spPr/>
        <p:txBody>
          <a:bodyPr/>
          <a:lstStyle/>
          <a:p>
            <a:r>
              <a:rPr lang="en-US" dirty="0"/>
              <a:t>Description of project</a:t>
            </a:r>
          </a:p>
        </p:txBody>
      </p:sp>
      <p:sp>
        <p:nvSpPr>
          <p:cNvPr id="3" name="Content Placeholder 2">
            <a:extLst>
              <a:ext uri="{FF2B5EF4-FFF2-40B4-BE49-F238E27FC236}">
                <a16:creationId xmlns:a16="http://schemas.microsoft.com/office/drawing/2014/main" id="{83C88F68-2387-7C46-B4BC-46F4ED7D2F15}"/>
              </a:ext>
            </a:extLst>
          </p:cNvPr>
          <p:cNvSpPr>
            <a:spLocks noGrp="1"/>
          </p:cNvSpPr>
          <p:nvPr>
            <p:ph idx="1"/>
          </p:nvPr>
        </p:nvSpPr>
        <p:spPr>
          <a:xfrm>
            <a:off x="450000" y="1195200"/>
            <a:ext cx="8175526" cy="3427526"/>
          </a:xfrm>
        </p:spPr>
        <p:txBody>
          <a:bodyPr>
            <a:noAutofit/>
          </a:bodyPr>
          <a:lstStyle/>
          <a:p>
            <a:r>
              <a:rPr lang="en-US" dirty="0"/>
              <a:t>Government vision of charging to be done at home, in driveway, off-peak, using smart meters</a:t>
            </a:r>
          </a:p>
          <a:p>
            <a:r>
              <a:rPr lang="en-US" dirty="0"/>
              <a:t>Does not account for densely populated areas, where on-street parking is the norm and access to charging is not guaranteed</a:t>
            </a:r>
          </a:p>
          <a:p>
            <a:pPr marL="0" indent="0">
              <a:buNone/>
            </a:pPr>
            <a:endParaRPr lang="en-US" dirty="0"/>
          </a:p>
        </p:txBody>
      </p:sp>
    </p:spTree>
    <p:extLst>
      <p:ext uri="{BB962C8B-B14F-4D97-AF65-F5344CB8AC3E}">
        <p14:creationId xmlns:p14="http://schemas.microsoft.com/office/powerpoint/2010/main" val="3053662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FD739-27CC-E34F-9F30-D767E3854C5C}"/>
              </a:ext>
            </a:extLst>
          </p:cNvPr>
          <p:cNvSpPr>
            <a:spLocks noGrp="1"/>
          </p:cNvSpPr>
          <p:nvPr>
            <p:ph type="title"/>
          </p:nvPr>
        </p:nvSpPr>
        <p:spPr>
          <a:xfrm>
            <a:off x="450000" y="432000"/>
            <a:ext cx="7820240" cy="553998"/>
          </a:xfrm>
        </p:spPr>
        <p:txBody>
          <a:bodyPr/>
          <a:lstStyle/>
          <a:p>
            <a:r>
              <a:rPr lang="en-US" dirty="0"/>
              <a:t>Description of project </a:t>
            </a:r>
            <a:r>
              <a:rPr lang="en-US" sz="2800" dirty="0" err="1"/>
              <a:t>cont</a:t>
            </a:r>
            <a:r>
              <a:rPr lang="en-US" sz="2800" dirty="0"/>
              <a:t>…</a:t>
            </a:r>
          </a:p>
        </p:txBody>
      </p:sp>
      <p:sp>
        <p:nvSpPr>
          <p:cNvPr id="3" name="Content Placeholder 2">
            <a:extLst>
              <a:ext uri="{FF2B5EF4-FFF2-40B4-BE49-F238E27FC236}">
                <a16:creationId xmlns:a16="http://schemas.microsoft.com/office/drawing/2014/main" id="{83C88F68-2387-7C46-B4BC-46F4ED7D2F15}"/>
              </a:ext>
            </a:extLst>
          </p:cNvPr>
          <p:cNvSpPr>
            <a:spLocks noGrp="1"/>
          </p:cNvSpPr>
          <p:nvPr>
            <p:ph idx="1"/>
          </p:nvPr>
        </p:nvSpPr>
        <p:spPr>
          <a:xfrm>
            <a:off x="450000" y="1195200"/>
            <a:ext cx="8175526" cy="3427526"/>
          </a:xfrm>
        </p:spPr>
        <p:txBody>
          <a:bodyPr>
            <a:noAutofit/>
          </a:bodyPr>
          <a:lstStyle/>
          <a:p>
            <a:r>
              <a:rPr lang="en-US" dirty="0"/>
              <a:t>On-street / supermarket / petrol station charging expensive </a:t>
            </a:r>
          </a:p>
          <a:p>
            <a:r>
              <a:rPr lang="en-US" dirty="0"/>
              <a:t>SOCSI trying to address architectural inequality </a:t>
            </a:r>
            <a:br>
              <a:rPr lang="en-US" dirty="0"/>
            </a:br>
            <a:r>
              <a:rPr lang="en-US" dirty="0"/>
              <a:t>(5- minute walk of home)</a:t>
            </a:r>
          </a:p>
          <a:p>
            <a:r>
              <a:rPr lang="en-US" dirty="0"/>
              <a:t>Plan to use Council land in city centre to install charge points (addressing architectural inequality)</a:t>
            </a:r>
          </a:p>
          <a:p>
            <a:r>
              <a:rPr lang="en-US" dirty="0"/>
              <a:t>Wheelchair users’ needs not considered</a:t>
            </a:r>
          </a:p>
        </p:txBody>
      </p:sp>
    </p:spTree>
    <p:extLst>
      <p:ext uri="{BB962C8B-B14F-4D97-AF65-F5344CB8AC3E}">
        <p14:creationId xmlns:p14="http://schemas.microsoft.com/office/powerpoint/2010/main" val="2446599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6F6D-DCC7-0D4D-A51D-E267811D163C}"/>
              </a:ext>
            </a:extLst>
          </p:cNvPr>
          <p:cNvSpPr>
            <a:spLocks noGrp="1"/>
          </p:cNvSpPr>
          <p:nvPr>
            <p:ph type="title"/>
          </p:nvPr>
        </p:nvSpPr>
        <p:spPr>
          <a:xfrm>
            <a:off x="450000" y="409140"/>
            <a:ext cx="5040000" cy="389017"/>
          </a:xfrm>
        </p:spPr>
        <p:txBody>
          <a:bodyPr/>
          <a:lstStyle/>
          <a:p>
            <a:r>
              <a:rPr lang="en-US" dirty="0"/>
              <a:t>Inclusion issues</a:t>
            </a:r>
          </a:p>
        </p:txBody>
      </p:sp>
      <p:sp>
        <p:nvSpPr>
          <p:cNvPr id="3" name="Content Placeholder 2">
            <a:extLst>
              <a:ext uri="{FF2B5EF4-FFF2-40B4-BE49-F238E27FC236}">
                <a16:creationId xmlns:a16="http://schemas.microsoft.com/office/drawing/2014/main" id="{26C1069E-D70E-8D49-A885-09419C7C72B7}"/>
              </a:ext>
            </a:extLst>
          </p:cNvPr>
          <p:cNvSpPr>
            <a:spLocks noGrp="1"/>
          </p:cNvSpPr>
          <p:nvPr>
            <p:ph idx="1"/>
          </p:nvPr>
        </p:nvSpPr>
        <p:spPr>
          <a:xfrm>
            <a:off x="450000" y="1195200"/>
            <a:ext cx="8156672" cy="3496106"/>
          </a:xfrm>
        </p:spPr>
        <p:txBody>
          <a:bodyPr>
            <a:noAutofit/>
          </a:bodyPr>
          <a:lstStyle/>
          <a:p>
            <a:r>
              <a:rPr lang="en-US" dirty="0"/>
              <a:t>2.5 million people in the UK are disabled by the transport system, leading to a reliance on private transport</a:t>
            </a:r>
          </a:p>
          <a:p>
            <a:r>
              <a:rPr lang="en-US" dirty="0"/>
              <a:t>Making all spaces inclusive vs. providing limited ‘disabled’ parking – revenue raising, mainly focused on fossil fuels</a:t>
            </a:r>
            <a:endParaRPr lang="en-US" sz="1800" dirty="0"/>
          </a:p>
        </p:txBody>
      </p:sp>
    </p:spTree>
    <p:extLst>
      <p:ext uri="{BB962C8B-B14F-4D97-AF65-F5344CB8AC3E}">
        <p14:creationId xmlns:p14="http://schemas.microsoft.com/office/powerpoint/2010/main" val="2842195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6F6D-DCC7-0D4D-A51D-E267811D163C}"/>
              </a:ext>
            </a:extLst>
          </p:cNvPr>
          <p:cNvSpPr>
            <a:spLocks noGrp="1"/>
          </p:cNvSpPr>
          <p:nvPr>
            <p:ph type="title"/>
          </p:nvPr>
        </p:nvSpPr>
        <p:spPr>
          <a:xfrm>
            <a:off x="450000" y="409140"/>
            <a:ext cx="5040000" cy="553998"/>
          </a:xfrm>
        </p:spPr>
        <p:txBody>
          <a:bodyPr/>
          <a:lstStyle/>
          <a:p>
            <a:r>
              <a:rPr lang="en-US" dirty="0"/>
              <a:t>Inclusion issues </a:t>
            </a:r>
            <a:r>
              <a:rPr lang="en-US" sz="2800" dirty="0" err="1"/>
              <a:t>cont</a:t>
            </a:r>
            <a:r>
              <a:rPr lang="en-US" sz="2800" dirty="0"/>
              <a:t>…</a:t>
            </a:r>
          </a:p>
        </p:txBody>
      </p:sp>
      <p:sp>
        <p:nvSpPr>
          <p:cNvPr id="3" name="Content Placeholder 2">
            <a:extLst>
              <a:ext uri="{FF2B5EF4-FFF2-40B4-BE49-F238E27FC236}">
                <a16:creationId xmlns:a16="http://schemas.microsoft.com/office/drawing/2014/main" id="{26C1069E-D70E-8D49-A885-09419C7C72B7}"/>
              </a:ext>
            </a:extLst>
          </p:cNvPr>
          <p:cNvSpPr>
            <a:spLocks noGrp="1"/>
          </p:cNvSpPr>
          <p:nvPr>
            <p:ph idx="1"/>
          </p:nvPr>
        </p:nvSpPr>
        <p:spPr>
          <a:xfrm>
            <a:off x="450000" y="1195200"/>
            <a:ext cx="6509600" cy="3496106"/>
          </a:xfrm>
        </p:spPr>
        <p:txBody>
          <a:bodyPr>
            <a:noAutofit/>
          </a:bodyPr>
          <a:lstStyle/>
          <a:p>
            <a:r>
              <a:rPr lang="en-US" dirty="0"/>
              <a:t>How to create socially inclusive, </a:t>
            </a:r>
            <a:r>
              <a:rPr lang="en-US" dirty="0" err="1"/>
              <a:t>decarbonised</a:t>
            </a:r>
            <a:r>
              <a:rPr lang="en-US" dirty="0"/>
              <a:t> transportation futures</a:t>
            </a:r>
          </a:p>
          <a:p>
            <a:r>
              <a:rPr lang="en-US" dirty="0"/>
              <a:t>Considering needs not the same as supporting them</a:t>
            </a:r>
          </a:p>
        </p:txBody>
      </p:sp>
    </p:spTree>
    <p:extLst>
      <p:ext uri="{BB962C8B-B14F-4D97-AF65-F5344CB8AC3E}">
        <p14:creationId xmlns:p14="http://schemas.microsoft.com/office/powerpoint/2010/main" val="1126152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1572-ABFE-4B7D-BFEE-F4DA477CF68D}"/>
              </a:ext>
            </a:extLst>
          </p:cNvPr>
          <p:cNvSpPr>
            <a:spLocks noGrp="1"/>
          </p:cNvSpPr>
          <p:nvPr>
            <p:ph type="title"/>
          </p:nvPr>
        </p:nvSpPr>
        <p:spPr>
          <a:xfrm>
            <a:off x="450000" y="432001"/>
            <a:ext cx="5040000" cy="431600"/>
          </a:xfrm>
        </p:spPr>
        <p:txBody>
          <a:bodyPr/>
          <a:lstStyle/>
          <a:p>
            <a:r>
              <a:rPr lang="en-GB" dirty="0"/>
              <a:t>What is EDI? </a:t>
            </a:r>
          </a:p>
        </p:txBody>
      </p:sp>
      <p:sp>
        <p:nvSpPr>
          <p:cNvPr id="3" name="Content Placeholder 2">
            <a:extLst>
              <a:ext uri="{FF2B5EF4-FFF2-40B4-BE49-F238E27FC236}">
                <a16:creationId xmlns:a16="http://schemas.microsoft.com/office/drawing/2014/main" id="{0DA87C92-F5A2-4B14-BE11-18E357552380}"/>
              </a:ext>
            </a:extLst>
          </p:cNvPr>
          <p:cNvSpPr>
            <a:spLocks noGrp="1"/>
          </p:cNvSpPr>
          <p:nvPr>
            <p:ph idx="1"/>
          </p:nvPr>
        </p:nvSpPr>
        <p:spPr>
          <a:xfrm>
            <a:off x="440900" y="1195438"/>
            <a:ext cx="7645577" cy="2942944"/>
          </a:xfrm>
        </p:spPr>
        <p:txBody>
          <a:bodyPr>
            <a:noAutofit/>
          </a:bodyPr>
          <a:lstStyle/>
          <a:p>
            <a:pPr>
              <a:lnSpc>
                <a:spcPct val="90000"/>
              </a:lnSpc>
              <a:spcAft>
                <a:spcPts val="1200"/>
              </a:spcAft>
            </a:pPr>
            <a:r>
              <a:rPr lang="en-GB" dirty="0">
                <a:effectLst/>
                <a:latin typeface="Corbel" panose="020B0503020204020204" pitchFamily="34" charset="0"/>
                <a:ea typeface="Calibri" panose="020F0502020204030204" pitchFamily="34" charset="0"/>
                <a:cs typeface="Arial" panose="020B0604020202020204" pitchFamily="34" charset="0"/>
              </a:rPr>
              <a:t>Not merely an administrative, human resources or even moral concern</a:t>
            </a:r>
          </a:p>
          <a:p>
            <a:pPr>
              <a:lnSpc>
                <a:spcPct val="90000"/>
              </a:lnSpc>
              <a:spcAft>
                <a:spcPts val="1200"/>
              </a:spcAft>
            </a:pPr>
            <a:r>
              <a:rPr lang="en-GB" dirty="0">
                <a:effectLst/>
                <a:latin typeface="Corbel" panose="020B0503020204020204" pitchFamily="34" charset="0"/>
                <a:ea typeface="Calibri" panose="020F0502020204030204" pitchFamily="34" charset="0"/>
                <a:cs typeface="Arial" panose="020B0604020202020204" pitchFamily="34" charset="0"/>
              </a:rPr>
              <a:t>A fundamentally important determinant of who does what work, and how</a:t>
            </a:r>
          </a:p>
          <a:p>
            <a:pPr>
              <a:lnSpc>
                <a:spcPct val="90000"/>
              </a:lnSpc>
              <a:spcAft>
                <a:spcPts val="1200"/>
              </a:spcAft>
            </a:pPr>
            <a:r>
              <a:rPr lang="en-GB" dirty="0">
                <a:effectLst/>
                <a:latin typeface="Corbel" panose="020B0503020204020204" pitchFamily="34" charset="0"/>
                <a:ea typeface="Calibri" panose="020F0502020204030204" pitchFamily="34" charset="0"/>
                <a:cs typeface="Arial" panose="020B0604020202020204" pitchFamily="34" charset="0"/>
              </a:rPr>
              <a:t>A tool for making our research more relevant and likely to have greater impact’</a:t>
            </a:r>
            <a:endParaRPr lang="en-GB" dirty="0"/>
          </a:p>
        </p:txBody>
      </p:sp>
    </p:spTree>
    <p:extLst>
      <p:ext uri="{BB962C8B-B14F-4D97-AF65-F5344CB8AC3E}">
        <p14:creationId xmlns:p14="http://schemas.microsoft.com/office/powerpoint/2010/main" val="335061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EA7BE-10CF-8248-9360-C14949AEC032}"/>
              </a:ext>
            </a:extLst>
          </p:cNvPr>
          <p:cNvSpPr>
            <a:spLocks noGrp="1"/>
          </p:cNvSpPr>
          <p:nvPr>
            <p:ph type="title"/>
          </p:nvPr>
        </p:nvSpPr>
        <p:spPr>
          <a:xfrm>
            <a:off x="450000" y="432000"/>
            <a:ext cx="7596720" cy="853567"/>
          </a:xfrm>
        </p:spPr>
        <p:txBody>
          <a:bodyPr/>
          <a:lstStyle/>
          <a:p>
            <a:r>
              <a:rPr lang="en-US" dirty="0"/>
              <a:t>Exercise (groups of 5 or 6)</a:t>
            </a:r>
          </a:p>
        </p:txBody>
      </p:sp>
      <p:sp>
        <p:nvSpPr>
          <p:cNvPr id="3" name="Content Placeholder 2">
            <a:extLst>
              <a:ext uri="{FF2B5EF4-FFF2-40B4-BE49-F238E27FC236}">
                <a16:creationId xmlns:a16="http://schemas.microsoft.com/office/drawing/2014/main" id="{CF062F95-81E1-A34B-AFD8-7F8226E66846}"/>
              </a:ext>
            </a:extLst>
          </p:cNvPr>
          <p:cNvSpPr>
            <a:spLocks noGrp="1"/>
          </p:cNvSpPr>
          <p:nvPr>
            <p:ph idx="1"/>
          </p:nvPr>
        </p:nvSpPr>
        <p:spPr>
          <a:xfrm>
            <a:off x="450000" y="1249680"/>
            <a:ext cx="5049100" cy="3214166"/>
          </a:xfrm>
        </p:spPr>
        <p:txBody>
          <a:bodyPr>
            <a:normAutofit/>
          </a:bodyPr>
          <a:lstStyle/>
          <a:p>
            <a:pPr marL="0" indent="0">
              <a:buNone/>
            </a:pPr>
            <a:r>
              <a:rPr lang="en-US" dirty="0"/>
              <a:t>In your groups, use the cube to think about more inclusive ways of designing this scheme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58861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E699-5B41-2E44-BE8E-FD4C94F83182}"/>
              </a:ext>
            </a:extLst>
          </p:cNvPr>
          <p:cNvSpPr>
            <a:spLocks noGrp="1"/>
          </p:cNvSpPr>
          <p:nvPr>
            <p:ph type="title"/>
          </p:nvPr>
        </p:nvSpPr>
        <p:spPr>
          <a:xfrm>
            <a:off x="450000" y="432000"/>
            <a:ext cx="5040000" cy="443198"/>
          </a:xfrm>
        </p:spPr>
        <p:txBody>
          <a:bodyPr/>
          <a:lstStyle/>
          <a:p>
            <a:r>
              <a:rPr lang="en-US" dirty="0"/>
              <a:t>Reflection (plenary)</a:t>
            </a:r>
          </a:p>
        </p:txBody>
      </p:sp>
      <p:sp>
        <p:nvSpPr>
          <p:cNvPr id="3" name="Content Placeholder 2">
            <a:extLst>
              <a:ext uri="{FF2B5EF4-FFF2-40B4-BE49-F238E27FC236}">
                <a16:creationId xmlns:a16="http://schemas.microsoft.com/office/drawing/2014/main" id="{DB3CDBDC-4EE0-974D-AC29-4B448FB8A2AE}"/>
              </a:ext>
            </a:extLst>
          </p:cNvPr>
          <p:cNvSpPr>
            <a:spLocks noGrp="1"/>
          </p:cNvSpPr>
          <p:nvPr>
            <p:ph idx="1"/>
          </p:nvPr>
        </p:nvSpPr>
        <p:spPr>
          <a:xfrm>
            <a:off x="450000" y="1195200"/>
            <a:ext cx="7474800" cy="3328466"/>
          </a:xfrm>
        </p:spPr>
        <p:txBody>
          <a:bodyPr>
            <a:noAutofit/>
          </a:bodyPr>
          <a:lstStyle/>
          <a:p>
            <a:r>
              <a:rPr lang="en-US" dirty="0"/>
              <a:t>Who are infrastructural systems normally created for? </a:t>
            </a:r>
          </a:p>
          <a:p>
            <a:r>
              <a:rPr lang="en-GB" dirty="0"/>
              <a:t>Who normally does the designing?</a:t>
            </a:r>
          </a:p>
          <a:p>
            <a:r>
              <a:rPr lang="en-GB" dirty="0"/>
              <a:t>Who else is excluded by this? </a:t>
            </a:r>
          </a:p>
          <a:p>
            <a:r>
              <a:rPr lang="en-GB" dirty="0"/>
              <a:t>What skills are needed to operate </a:t>
            </a:r>
            <a:r>
              <a:rPr lang="en-US" dirty="0"/>
              <a:t>these</a:t>
            </a:r>
            <a:r>
              <a:rPr lang="en-GB" dirty="0"/>
              <a:t> systems? </a:t>
            </a:r>
          </a:p>
          <a:p>
            <a:pPr marL="0" indent="0">
              <a:buNone/>
            </a:pPr>
            <a:endParaRPr lang="en-US" dirty="0"/>
          </a:p>
        </p:txBody>
      </p:sp>
    </p:spTree>
    <p:extLst>
      <p:ext uri="{BB962C8B-B14F-4D97-AF65-F5344CB8AC3E}">
        <p14:creationId xmlns:p14="http://schemas.microsoft.com/office/powerpoint/2010/main" val="174256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E699-5B41-2E44-BE8E-FD4C94F83182}"/>
              </a:ext>
            </a:extLst>
          </p:cNvPr>
          <p:cNvSpPr>
            <a:spLocks noGrp="1"/>
          </p:cNvSpPr>
          <p:nvPr>
            <p:ph type="title"/>
          </p:nvPr>
        </p:nvSpPr>
        <p:spPr>
          <a:xfrm>
            <a:off x="450000" y="432000"/>
            <a:ext cx="5040000" cy="553998"/>
          </a:xfrm>
        </p:spPr>
        <p:txBody>
          <a:bodyPr/>
          <a:lstStyle/>
          <a:p>
            <a:r>
              <a:rPr lang="en-US" dirty="0"/>
              <a:t>Reflection </a:t>
            </a:r>
            <a:r>
              <a:rPr lang="en-US" sz="2800" dirty="0" err="1"/>
              <a:t>cont</a:t>
            </a:r>
            <a:r>
              <a:rPr lang="en-US" sz="2800" dirty="0"/>
              <a:t>…</a:t>
            </a:r>
          </a:p>
        </p:txBody>
      </p:sp>
      <p:sp>
        <p:nvSpPr>
          <p:cNvPr id="3" name="Content Placeholder 2">
            <a:extLst>
              <a:ext uri="{FF2B5EF4-FFF2-40B4-BE49-F238E27FC236}">
                <a16:creationId xmlns:a16="http://schemas.microsoft.com/office/drawing/2014/main" id="{DB3CDBDC-4EE0-974D-AC29-4B448FB8A2AE}"/>
              </a:ext>
            </a:extLst>
          </p:cNvPr>
          <p:cNvSpPr>
            <a:spLocks noGrp="1"/>
          </p:cNvSpPr>
          <p:nvPr>
            <p:ph idx="1"/>
          </p:nvPr>
        </p:nvSpPr>
        <p:spPr>
          <a:xfrm>
            <a:off x="450000" y="1195200"/>
            <a:ext cx="7911680" cy="3328466"/>
          </a:xfrm>
        </p:spPr>
        <p:txBody>
          <a:bodyPr>
            <a:noAutofit/>
          </a:bodyPr>
          <a:lstStyle/>
          <a:p>
            <a:r>
              <a:rPr lang="en-GB" dirty="0"/>
              <a:t>Where are these skills learned? </a:t>
            </a:r>
          </a:p>
          <a:p>
            <a:r>
              <a:rPr lang="en-GB" dirty="0"/>
              <a:t>What resources are required to </a:t>
            </a:r>
            <a:r>
              <a:rPr lang="en-GB" i="1" dirty="0"/>
              <a:t>install</a:t>
            </a:r>
            <a:r>
              <a:rPr lang="en-GB" dirty="0"/>
              <a:t> such systems? </a:t>
            </a:r>
          </a:p>
          <a:p>
            <a:r>
              <a:rPr lang="en-GB" dirty="0"/>
              <a:t>What resources are required to </a:t>
            </a:r>
            <a:r>
              <a:rPr lang="en-GB" i="1" dirty="0"/>
              <a:t>use</a:t>
            </a:r>
            <a:r>
              <a:rPr lang="en-GB" dirty="0"/>
              <a:t> such systems? </a:t>
            </a:r>
          </a:p>
          <a:p>
            <a:r>
              <a:rPr lang="en-GB" dirty="0"/>
              <a:t>How are investment decisions made?</a:t>
            </a:r>
            <a:endParaRPr lang="en-US" dirty="0"/>
          </a:p>
          <a:p>
            <a:endParaRPr lang="en-US" dirty="0"/>
          </a:p>
          <a:p>
            <a:endParaRPr lang="en-US" dirty="0"/>
          </a:p>
        </p:txBody>
      </p:sp>
    </p:spTree>
    <p:extLst>
      <p:ext uri="{BB962C8B-B14F-4D97-AF65-F5344CB8AC3E}">
        <p14:creationId xmlns:p14="http://schemas.microsoft.com/office/powerpoint/2010/main" val="34950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E699-5B41-2E44-BE8E-FD4C94F83182}"/>
              </a:ext>
            </a:extLst>
          </p:cNvPr>
          <p:cNvSpPr>
            <a:spLocks noGrp="1"/>
          </p:cNvSpPr>
          <p:nvPr>
            <p:ph type="title"/>
          </p:nvPr>
        </p:nvSpPr>
        <p:spPr>
          <a:xfrm>
            <a:off x="449999" y="432000"/>
            <a:ext cx="8177165" cy="853567"/>
          </a:xfrm>
        </p:spPr>
        <p:txBody>
          <a:bodyPr/>
          <a:lstStyle/>
          <a:p>
            <a:r>
              <a:rPr lang="en-US" dirty="0"/>
              <a:t>Consider your own projects</a:t>
            </a:r>
          </a:p>
        </p:txBody>
      </p:sp>
      <p:sp>
        <p:nvSpPr>
          <p:cNvPr id="3" name="Content Placeholder 2">
            <a:extLst>
              <a:ext uri="{FF2B5EF4-FFF2-40B4-BE49-F238E27FC236}">
                <a16:creationId xmlns:a16="http://schemas.microsoft.com/office/drawing/2014/main" id="{DB3CDBDC-4EE0-974D-AC29-4B448FB8A2AE}"/>
              </a:ext>
            </a:extLst>
          </p:cNvPr>
          <p:cNvSpPr>
            <a:spLocks noGrp="1"/>
          </p:cNvSpPr>
          <p:nvPr>
            <p:ph idx="1"/>
          </p:nvPr>
        </p:nvSpPr>
        <p:spPr>
          <a:xfrm>
            <a:off x="450000" y="1135380"/>
            <a:ext cx="8100111" cy="3328466"/>
          </a:xfrm>
        </p:spPr>
        <p:txBody>
          <a:bodyPr>
            <a:noAutofit/>
          </a:bodyPr>
          <a:lstStyle/>
          <a:p>
            <a:r>
              <a:rPr lang="en-GB" dirty="0"/>
              <a:t>Spend some time on your own thinking about your own project idea</a:t>
            </a:r>
          </a:p>
          <a:p>
            <a:r>
              <a:rPr lang="en-GB" dirty="0"/>
              <a:t>Are there any ‘cube combinations’ that open up new gaps in your research area?</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858654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E699-5B41-2E44-BE8E-FD4C94F83182}"/>
              </a:ext>
            </a:extLst>
          </p:cNvPr>
          <p:cNvSpPr>
            <a:spLocks noGrp="1"/>
          </p:cNvSpPr>
          <p:nvPr>
            <p:ph type="title"/>
          </p:nvPr>
        </p:nvSpPr>
        <p:spPr>
          <a:xfrm>
            <a:off x="449999" y="432000"/>
            <a:ext cx="8177165" cy="553998"/>
          </a:xfrm>
        </p:spPr>
        <p:txBody>
          <a:bodyPr/>
          <a:lstStyle/>
          <a:p>
            <a:r>
              <a:rPr lang="en-US" dirty="0"/>
              <a:t>Consider your own projects </a:t>
            </a:r>
            <a:r>
              <a:rPr lang="en-US" sz="2800" dirty="0" err="1"/>
              <a:t>cont</a:t>
            </a:r>
            <a:r>
              <a:rPr lang="en-US" sz="2800" dirty="0"/>
              <a:t>…</a:t>
            </a:r>
          </a:p>
        </p:txBody>
      </p:sp>
      <p:sp>
        <p:nvSpPr>
          <p:cNvPr id="3" name="Content Placeholder 2">
            <a:extLst>
              <a:ext uri="{FF2B5EF4-FFF2-40B4-BE49-F238E27FC236}">
                <a16:creationId xmlns:a16="http://schemas.microsoft.com/office/drawing/2014/main" id="{DB3CDBDC-4EE0-974D-AC29-4B448FB8A2AE}"/>
              </a:ext>
            </a:extLst>
          </p:cNvPr>
          <p:cNvSpPr>
            <a:spLocks noGrp="1"/>
          </p:cNvSpPr>
          <p:nvPr>
            <p:ph idx="1"/>
          </p:nvPr>
        </p:nvSpPr>
        <p:spPr>
          <a:xfrm>
            <a:off x="450000" y="1135380"/>
            <a:ext cx="8100111" cy="3328466"/>
          </a:xfrm>
        </p:spPr>
        <p:txBody>
          <a:bodyPr>
            <a:noAutofit/>
          </a:bodyPr>
          <a:lstStyle/>
          <a:p>
            <a:r>
              <a:rPr lang="en-GB" dirty="0"/>
              <a:t>How does this influence who you work with, what data you collect and how you analyse it, what sort of methodology you adopt, how you engage with stakeholders, the kinds of impact you might expect?</a:t>
            </a:r>
          </a:p>
          <a:p>
            <a:pPr>
              <a:lnSpc>
                <a:spcPct val="90000"/>
              </a:lnSpc>
            </a:pPr>
            <a:r>
              <a:rPr lang="en-GB" dirty="0"/>
              <a:t>What are the resource implications of doing things this way (what time, money, knowledge, skills do you need)? </a:t>
            </a:r>
          </a:p>
          <a:p>
            <a:pPr marL="0" indent="0">
              <a:buNone/>
            </a:pPr>
            <a:endParaRPr lang="en-GB"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805979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3E99A-5DCC-4974-9C86-893B6FF476B9}"/>
              </a:ext>
            </a:extLst>
          </p:cNvPr>
          <p:cNvSpPr>
            <a:spLocks noGrp="1"/>
          </p:cNvSpPr>
          <p:nvPr>
            <p:ph type="title"/>
          </p:nvPr>
        </p:nvSpPr>
        <p:spPr>
          <a:xfrm>
            <a:off x="449999" y="432000"/>
            <a:ext cx="6897005" cy="853567"/>
          </a:xfrm>
        </p:spPr>
        <p:txBody>
          <a:bodyPr/>
          <a:lstStyle/>
          <a:p>
            <a:r>
              <a:rPr lang="en-GB" dirty="0"/>
              <a:t>Final thoughts (plenary)</a:t>
            </a:r>
          </a:p>
        </p:txBody>
      </p:sp>
      <p:sp>
        <p:nvSpPr>
          <p:cNvPr id="3" name="Content Placeholder 2">
            <a:extLst>
              <a:ext uri="{FF2B5EF4-FFF2-40B4-BE49-F238E27FC236}">
                <a16:creationId xmlns:a16="http://schemas.microsoft.com/office/drawing/2014/main" id="{7BDE6DBA-0F65-4716-BF71-E7C82F2E94DC}"/>
              </a:ext>
            </a:extLst>
          </p:cNvPr>
          <p:cNvSpPr>
            <a:spLocks noGrp="1"/>
          </p:cNvSpPr>
          <p:nvPr>
            <p:ph idx="1"/>
          </p:nvPr>
        </p:nvSpPr>
        <p:spPr>
          <a:xfrm>
            <a:off x="450000" y="1519200"/>
            <a:ext cx="5049100" cy="2942944"/>
          </a:xfrm>
        </p:spPr>
        <p:txBody>
          <a:bodyPr/>
          <a:lstStyle/>
          <a:p>
            <a:r>
              <a:rPr lang="en-GB" dirty="0"/>
              <a:t>Any new project ideas? </a:t>
            </a:r>
          </a:p>
          <a:p>
            <a:r>
              <a:rPr lang="en-GB" dirty="0"/>
              <a:t>Reflections on the exercise </a:t>
            </a:r>
          </a:p>
          <a:p>
            <a:endParaRPr lang="en-GB" dirty="0"/>
          </a:p>
          <a:p>
            <a:endParaRPr lang="en-GB" dirty="0"/>
          </a:p>
        </p:txBody>
      </p:sp>
    </p:spTree>
    <p:extLst>
      <p:ext uri="{BB962C8B-B14F-4D97-AF65-F5344CB8AC3E}">
        <p14:creationId xmlns:p14="http://schemas.microsoft.com/office/powerpoint/2010/main" val="208546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84F27-72CA-A34D-B2CE-B9DA292B0D02}"/>
              </a:ext>
            </a:extLst>
          </p:cNvPr>
          <p:cNvSpPr>
            <a:spLocks noGrp="1"/>
          </p:cNvSpPr>
          <p:nvPr>
            <p:ph type="title"/>
          </p:nvPr>
        </p:nvSpPr>
        <p:spPr/>
        <p:txBody>
          <a:bodyPr/>
          <a:lstStyle/>
          <a:p>
            <a:r>
              <a:rPr lang="en-US" dirty="0"/>
              <a:t>Contacts</a:t>
            </a:r>
          </a:p>
        </p:txBody>
      </p:sp>
      <p:sp>
        <p:nvSpPr>
          <p:cNvPr id="3" name="Content Placeholder 2">
            <a:extLst>
              <a:ext uri="{FF2B5EF4-FFF2-40B4-BE49-F238E27FC236}">
                <a16:creationId xmlns:a16="http://schemas.microsoft.com/office/drawing/2014/main" id="{63971F8D-9B80-0C46-85E4-1B017C5C6739}"/>
              </a:ext>
            </a:extLst>
          </p:cNvPr>
          <p:cNvSpPr>
            <a:spLocks noGrp="1"/>
          </p:cNvSpPr>
          <p:nvPr>
            <p:ph idx="1"/>
          </p:nvPr>
        </p:nvSpPr>
        <p:spPr>
          <a:xfrm>
            <a:off x="450000" y="1520902"/>
            <a:ext cx="7617040" cy="2942944"/>
          </a:xfrm>
        </p:spPr>
        <p:txBody>
          <a:bodyPr>
            <a:normAutofit fontScale="70000" lnSpcReduction="20000"/>
          </a:bodyPr>
          <a:lstStyle/>
          <a:p>
            <a:pPr marL="0" indent="0">
              <a:buNone/>
            </a:pPr>
            <a:r>
              <a:rPr lang="en-US" sz="4000" dirty="0"/>
              <a:t>Sarah Higginson: </a:t>
            </a:r>
            <a:r>
              <a:rPr lang="en-US" sz="4000" dirty="0">
                <a:hlinkClick r:id="rId3"/>
              </a:rPr>
              <a:t>sarah.higginson@ouce.ox.ac.uk</a:t>
            </a:r>
            <a:endParaRPr lang="en-US" sz="4000" dirty="0"/>
          </a:p>
          <a:p>
            <a:endParaRPr lang="en-US" dirty="0"/>
          </a:p>
          <a:p>
            <a:endParaRPr lang="en-US" dirty="0"/>
          </a:p>
          <a:p>
            <a:pPr marL="0" indent="0">
              <a:buNone/>
            </a:pPr>
            <a:endParaRPr lang="en-US" dirty="0"/>
          </a:p>
          <a:p>
            <a:endParaRPr lang="en-US" dirty="0"/>
          </a:p>
          <a:p>
            <a:pPr marL="0" indent="0">
              <a:lnSpc>
                <a:spcPct val="110000"/>
              </a:lnSpc>
              <a:buNone/>
            </a:pPr>
            <a:r>
              <a:rPr lang="en-GB" sz="2900" dirty="0"/>
              <a:t>Higginson, S. (2023). </a:t>
            </a:r>
            <a:r>
              <a:rPr lang="en-GB" sz="2900" dirty="0">
                <a:hlinkClick r:id="rId4"/>
              </a:rPr>
              <a:t>The EDI Cube: A toolkit for project design, evaluation and teaching</a:t>
            </a:r>
            <a:r>
              <a:rPr lang="en-GB" sz="2900" dirty="0"/>
              <a:t>. Centre for Research into Energy Solutions (CREDS), University of Oxford.</a:t>
            </a:r>
            <a:endParaRPr lang="en-US" sz="2900" dirty="0"/>
          </a:p>
        </p:txBody>
      </p:sp>
    </p:spTree>
    <p:extLst>
      <p:ext uri="{BB962C8B-B14F-4D97-AF65-F5344CB8AC3E}">
        <p14:creationId xmlns:p14="http://schemas.microsoft.com/office/powerpoint/2010/main" val="694219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1572-ABFE-4B7D-BFEE-F4DA477CF68D}"/>
              </a:ext>
            </a:extLst>
          </p:cNvPr>
          <p:cNvSpPr>
            <a:spLocks noGrp="1"/>
          </p:cNvSpPr>
          <p:nvPr>
            <p:ph type="title"/>
          </p:nvPr>
        </p:nvSpPr>
        <p:spPr>
          <a:xfrm>
            <a:off x="450000" y="432001"/>
            <a:ext cx="5040000" cy="553998"/>
          </a:xfrm>
        </p:spPr>
        <p:txBody>
          <a:bodyPr/>
          <a:lstStyle/>
          <a:p>
            <a:r>
              <a:rPr lang="en-GB" dirty="0"/>
              <a:t>What is EDI? </a:t>
            </a:r>
            <a:r>
              <a:rPr lang="en-US" sz="2800" dirty="0" err="1"/>
              <a:t>cont</a:t>
            </a:r>
            <a:r>
              <a:rPr lang="en-US" sz="2800" dirty="0"/>
              <a:t>…</a:t>
            </a:r>
            <a:r>
              <a:rPr lang="en-GB" sz="2800" dirty="0"/>
              <a:t> </a:t>
            </a:r>
          </a:p>
        </p:txBody>
      </p:sp>
      <p:sp>
        <p:nvSpPr>
          <p:cNvPr id="3" name="Content Placeholder 2">
            <a:extLst>
              <a:ext uri="{FF2B5EF4-FFF2-40B4-BE49-F238E27FC236}">
                <a16:creationId xmlns:a16="http://schemas.microsoft.com/office/drawing/2014/main" id="{0DA87C92-F5A2-4B14-BE11-18E357552380}"/>
              </a:ext>
            </a:extLst>
          </p:cNvPr>
          <p:cNvSpPr>
            <a:spLocks noGrp="1"/>
          </p:cNvSpPr>
          <p:nvPr>
            <p:ph idx="1"/>
          </p:nvPr>
        </p:nvSpPr>
        <p:spPr>
          <a:xfrm>
            <a:off x="450000" y="1195438"/>
            <a:ext cx="6723225" cy="2942944"/>
          </a:xfrm>
        </p:spPr>
        <p:txBody>
          <a:bodyPr>
            <a:noAutofit/>
          </a:bodyPr>
          <a:lstStyle/>
          <a:p>
            <a:r>
              <a:rPr lang="en-GB" dirty="0">
                <a:effectLst/>
                <a:latin typeface="Corbel" panose="020B0503020204020204" pitchFamily="34" charset="0"/>
                <a:ea typeface="Calibri" panose="020F0502020204030204" pitchFamily="34" charset="0"/>
                <a:cs typeface="Arial" panose="020B0604020202020204" pitchFamily="34" charset="0"/>
              </a:rPr>
              <a:t>A way of discovering new research gaps and improving the questions we ask </a:t>
            </a:r>
            <a:endParaRPr lang="en-GB" dirty="0">
              <a:latin typeface="Corbel" panose="020B0503020204020204" pitchFamily="34" charset="0"/>
              <a:ea typeface="Calibri" panose="020F0502020204030204" pitchFamily="34" charset="0"/>
              <a:cs typeface="Arial" panose="020B0604020202020204" pitchFamily="34" charset="0"/>
            </a:endParaRPr>
          </a:p>
          <a:p>
            <a:r>
              <a:rPr lang="en-GB" dirty="0">
                <a:effectLst/>
                <a:latin typeface="Corbel" panose="020B0503020204020204" pitchFamily="34" charset="0"/>
                <a:ea typeface="Calibri" panose="020F0502020204030204" pitchFamily="34" charset="0"/>
                <a:cs typeface="Arial" panose="020B0604020202020204" pitchFamily="34" charset="0"/>
              </a:rPr>
              <a:t>An increasingly significant requirement from funders</a:t>
            </a:r>
          </a:p>
          <a:p>
            <a:r>
              <a:rPr lang="en-GB" dirty="0">
                <a:effectLst/>
                <a:latin typeface="Corbel" panose="020B0503020204020204" pitchFamily="34" charset="0"/>
                <a:ea typeface="Calibri" panose="020F0502020204030204" pitchFamily="34" charset="0"/>
                <a:cs typeface="Arial" panose="020B0604020202020204" pitchFamily="34" charset="0"/>
              </a:rPr>
              <a:t>Beware of ‘EDI-washing’</a:t>
            </a:r>
            <a:endParaRPr lang="en-GB" dirty="0"/>
          </a:p>
        </p:txBody>
      </p:sp>
    </p:spTree>
    <p:extLst>
      <p:ext uri="{BB962C8B-B14F-4D97-AF65-F5344CB8AC3E}">
        <p14:creationId xmlns:p14="http://schemas.microsoft.com/office/powerpoint/2010/main" val="337456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A81DCCCC-100B-47CC-966B-3744D6F3A0CF}"/>
              </a:ext>
            </a:extLst>
          </p:cNvPr>
          <p:cNvSpPr>
            <a:spLocks noGrp="1"/>
          </p:cNvSpPr>
          <p:nvPr>
            <p:ph idx="1"/>
          </p:nvPr>
        </p:nvSpPr>
        <p:spPr>
          <a:xfrm>
            <a:off x="439200" y="1195200"/>
            <a:ext cx="3853537" cy="2941200"/>
          </a:xfrm>
        </p:spPr>
        <p:txBody>
          <a:bodyPr>
            <a:normAutofit/>
          </a:bodyPr>
          <a:lstStyle/>
          <a:p>
            <a:pPr>
              <a:spcAft>
                <a:spcPts val="1200"/>
              </a:spcAft>
            </a:pPr>
            <a:r>
              <a:rPr lang="en-US" dirty="0"/>
              <a:t>A tool to help design projects</a:t>
            </a:r>
          </a:p>
          <a:p>
            <a:pPr>
              <a:spcAft>
                <a:spcPts val="1200"/>
              </a:spcAft>
            </a:pPr>
            <a:r>
              <a:rPr lang="en-US" dirty="0"/>
              <a:t>A </a:t>
            </a:r>
            <a:r>
              <a:rPr lang="en-GB" dirty="0"/>
              <a:t>mnemonic device / visual aid</a:t>
            </a:r>
          </a:p>
          <a:p>
            <a:pPr>
              <a:spcAft>
                <a:spcPts val="1200"/>
              </a:spcAft>
            </a:pPr>
            <a:r>
              <a:rPr lang="en-GB" dirty="0"/>
              <a:t>Different dimensions captured</a:t>
            </a:r>
          </a:p>
          <a:p>
            <a:pPr marL="0" indent="0">
              <a:spcAft>
                <a:spcPts val="1200"/>
              </a:spcAft>
              <a:buNone/>
            </a:pPr>
            <a:endParaRPr lang="en-US" sz="2000" dirty="0"/>
          </a:p>
        </p:txBody>
      </p:sp>
      <p:pic>
        <p:nvPicPr>
          <p:cNvPr id="5" name="Picture 4" descr="The EDI Cube: The top face is about people, process and project and divided into three sections called What do we do? How do we do things? And who is involved? The second face is divided into three sections called equity, diversity and inclusion. The third face shows the nine protected characteristics described in the Equality Act of 2010:  Age, disability, gender reassignment, marriage and civil partnership, pregnancy and maternity, race, religion or belief, sex, and sexual orientation.">
            <a:extLst>
              <a:ext uri="{FF2B5EF4-FFF2-40B4-BE49-F238E27FC236}">
                <a16:creationId xmlns:a16="http://schemas.microsoft.com/office/drawing/2014/main" id="{43CAA861-FA88-43EC-95AA-456F6FB4B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22935"/>
            <a:ext cx="4137660" cy="4474616"/>
          </a:xfrm>
          <a:prstGeom prst="rect">
            <a:avLst/>
          </a:prstGeom>
        </p:spPr>
      </p:pic>
      <p:sp>
        <p:nvSpPr>
          <p:cNvPr id="3" name="Title 2">
            <a:extLst>
              <a:ext uri="{FF2B5EF4-FFF2-40B4-BE49-F238E27FC236}">
                <a16:creationId xmlns:a16="http://schemas.microsoft.com/office/drawing/2014/main" id="{27E408FD-2BE9-48A9-2A3C-7938D3E48D5C}"/>
              </a:ext>
            </a:extLst>
          </p:cNvPr>
          <p:cNvSpPr>
            <a:spLocks noGrp="1"/>
          </p:cNvSpPr>
          <p:nvPr>
            <p:ph type="title"/>
          </p:nvPr>
        </p:nvSpPr>
        <p:spPr>
          <a:xfrm>
            <a:off x="450000" y="432000"/>
            <a:ext cx="5040000" cy="443198"/>
          </a:xfrm>
        </p:spPr>
        <p:txBody>
          <a:bodyPr/>
          <a:lstStyle/>
          <a:p>
            <a:r>
              <a:rPr lang="en-US" dirty="0"/>
              <a:t>The concept</a:t>
            </a:r>
          </a:p>
        </p:txBody>
      </p:sp>
    </p:spTree>
    <p:extLst>
      <p:ext uri="{BB962C8B-B14F-4D97-AF65-F5344CB8AC3E}">
        <p14:creationId xmlns:p14="http://schemas.microsoft.com/office/powerpoint/2010/main" val="1432816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7E35-6E53-4C72-AF96-2F9CA6E2739F}"/>
              </a:ext>
            </a:extLst>
          </p:cNvPr>
          <p:cNvSpPr>
            <a:spLocks noGrp="1"/>
          </p:cNvSpPr>
          <p:nvPr>
            <p:ph type="title"/>
          </p:nvPr>
        </p:nvSpPr>
        <p:spPr>
          <a:xfrm>
            <a:off x="450000" y="432000"/>
            <a:ext cx="8244000" cy="997196"/>
          </a:xfrm>
        </p:spPr>
        <p:txBody>
          <a:bodyPr/>
          <a:lstStyle/>
          <a:p>
            <a:pPr>
              <a:lnSpc>
                <a:spcPct val="80000"/>
              </a:lnSpc>
            </a:pPr>
            <a:r>
              <a:rPr lang="en-GB" dirty="0"/>
              <a:t>The difference between equality </a:t>
            </a:r>
            <a:br>
              <a:rPr lang="en-GB" dirty="0"/>
            </a:br>
            <a:r>
              <a:rPr lang="en-GB" dirty="0"/>
              <a:t>&amp; equity</a:t>
            </a:r>
          </a:p>
        </p:txBody>
      </p:sp>
      <p:sp>
        <p:nvSpPr>
          <p:cNvPr id="3" name="Content Placeholder 2">
            <a:extLst>
              <a:ext uri="{FF2B5EF4-FFF2-40B4-BE49-F238E27FC236}">
                <a16:creationId xmlns:a16="http://schemas.microsoft.com/office/drawing/2014/main" id="{307CC07A-DDC6-452E-A86A-F52CDBB31091}"/>
              </a:ext>
            </a:extLst>
          </p:cNvPr>
          <p:cNvSpPr>
            <a:spLocks noGrp="1"/>
          </p:cNvSpPr>
          <p:nvPr>
            <p:ph idx="1"/>
          </p:nvPr>
        </p:nvSpPr>
        <p:spPr>
          <a:xfrm>
            <a:off x="450000" y="1798320"/>
            <a:ext cx="7291920" cy="2852972"/>
          </a:xfrm>
        </p:spPr>
        <p:txBody>
          <a:bodyPr>
            <a:noAutofit/>
          </a:bodyPr>
          <a:lstStyle/>
          <a:p>
            <a:r>
              <a:rPr lang="en-GB" b="1" dirty="0">
                <a:solidFill>
                  <a:srgbClr val="A51329"/>
                </a:solidFill>
                <a:effectLst/>
                <a:latin typeface="Corbel" panose="020B0503020204020204" pitchFamily="34" charset="0"/>
                <a:ea typeface="Calibri" panose="020F0502020204030204" pitchFamily="34" charset="0"/>
                <a:cs typeface="Arial" panose="020B0604020202020204" pitchFamily="34" charset="0"/>
              </a:rPr>
              <a:t>Equality</a:t>
            </a:r>
            <a:r>
              <a:rPr lang="en-GB" dirty="0">
                <a:effectLst/>
                <a:latin typeface="Corbel" panose="020B0503020204020204" pitchFamily="34" charset="0"/>
                <a:ea typeface="Calibri" panose="020F0502020204030204" pitchFamily="34" charset="0"/>
                <a:cs typeface="Arial" panose="020B0604020202020204" pitchFamily="34" charset="0"/>
              </a:rPr>
              <a:t>: everyone gets the same opportunity in the same way</a:t>
            </a:r>
          </a:p>
          <a:p>
            <a:r>
              <a:rPr lang="en-GB" b="1" dirty="0">
                <a:solidFill>
                  <a:srgbClr val="A51329"/>
                </a:solidFill>
                <a:latin typeface="Corbel" panose="020B0503020204020204" pitchFamily="34" charset="0"/>
                <a:ea typeface="Calibri" panose="020F0502020204030204" pitchFamily="34" charset="0"/>
                <a:cs typeface="Arial" panose="020B0604020202020204" pitchFamily="34" charset="0"/>
              </a:rPr>
              <a:t>E</a:t>
            </a:r>
            <a:r>
              <a:rPr lang="en-GB" b="1" dirty="0">
                <a:solidFill>
                  <a:srgbClr val="A51329"/>
                </a:solidFill>
                <a:effectLst/>
                <a:latin typeface="Corbel" panose="020B0503020204020204" pitchFamily="34" charset="0"/>
                <a:ea typeface="Calibri" panose="020F0502020204030204" pitchFamily="34" charset="0"/>
                <a:cs typeface="Arial" panose="020B0604020202020204" pitchFamily="34" charset="0"/>
              </a:rPr>
              <a:t>quity</a:t>
            </a:r>
            <a:r>
              <a:rPr lang="en-GB" dirty="0">
                <a:effectLst/>
                <a:latin typeface="Corbel" panose="020B0503020204020204" pitchFamily="34" charset="0"/>
                <a:ea typeface="Calibri" panose="020F0502020204030204" pitchFamily="34" charset="0"/>
                <a:cs typeface="Arial" panose="020B0604020202020204" pitchFamily="34" charset="0"/>
              </a:rPr>
              <a:t>: opportunities are shaped to fit with the needs of individual</a:t>
            </a:r>
          </a:p>
        </p:txBody>
      </p:sp>
    </p:spTree>
    <p:extLst>
      <p:ext uri="{BB962C8B-B14F-4D97-AF65-F5344CB8AC3E}">
        <p14:creationId xmlns:p14="http://schemas.microsoft.com/office/powerpoint/2010/main" val="1076645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7E35-6E53-4C72-AF96-2F9CA6E2739F}"/>
              </a:ext>
            </a:extLst>
          </p:cNvPr>
          <p:cNvSpPr>
            <a:spLocks noGrp="1"/>
          </p:cNvSpPr>
          <p:nvPr>
            <p:ph type="title"/>
          </p:nvPr>
        </p:nvSpPr>
        <p:spPr>
          <a:xfrm>
            <a:off x="450000" y="432000"/>
            <a:ext cx="8244000" cy="997196"/>
          </a:xfrm>
        </p:spPr>
        <p:txBody>
          <a:bodyPr/>
          <a:lstStyle/>
          <a:p>
            <a:pPr>
              <a:lnSpc>
                <a:spcPct val="80000"/>
              </a:lnSpc>
            </a:pPr>
            <a:r>
              <a:rPr lang="en-GB" dirty="0"/>
              <a:t>The difference between equality </a:t>
            </a:r>
            <a:br>
              <a:rPr lang="en-GB" dirty="0"/>
            </a:br>
            <a:r>
              <a:rPr lang="en-GB" dirty="0"/>
              <a:t>&amp; equity </a:t>
            </a:r>
            <a:r>
              <a:rPr lang="en-US" sz="2800" dirty="0" err="1"/>
              <a:t>cont</a:t>
            </a:r>
            <a:r>
              <a:rPr lang="en-US" sz="2800" dirty="0"/>
              <a:t>…</a:t>
            </a:r>
            <a:endParaRPr lang="en-GB" sz="2800" dirty="0"/>
          </a:p>
        </p:txBody>
      </p:sp>
      <p:sp>
        <p:nvSpPr>
          <p:cNvPr id="3" name="Content Placeholder 2">
            <a:extLst>
              <a:ext uri="{FF2B5EF4-FFF2-40B4-BE49-F238E27FC236}">
                <a16:creationId xmlns:a16="http://schemas.microsoft.com/office/drawing/2014/main" id="{307CC07A-DDC6-452E-A86A-F52CDBB31091}"/>
              </a:ext>
            </a:extLst>
          </p:cNvPr>
          <p:cNvSpPr>
            <a:spLocks noGrp="1"/>
          </p:cNvSpPr>
          <p:nvPr>
            <p:ph idx="1"/>
          </p:nvPr>
        </p:nvSpPr>
        <p:spPr>
          <a:xfrm>
            <a:off x="450000" y="1818640"/>
            <a:ext cx="4122000" cy="2832652"/>
          </a:xfrm>
        </p:spPr>
        <p:txBody>
          <a:bodyPr>
            <a:noAutofit/>
          </a:bodyPr>
          <a:lstStyle/>
          <a:p>
            <a:r>
              <a:rPr lang="en-GB" sz="2800" b="1" dirty="0">
                <a:solidFill>
                  <a:srgbClr val="A51329"/>
                </a:solidFill>
                <a:effectLst/>
                <a:latin typeface="Corbel" panose="020B0503020204020204" pitchFamily="34" charset="0"/>
                <a:ea typeface="Calibri" panose="020F0502020204030204" pitchFamily="34" charset="0"/>
                <a:cs typeface="Arial" panose="020B0604020202020204" pitchFamily="34" charset="0"/>
              </a:rPr>
              <a:t>Equality</a:t>
            </a:r>
            <a:r>
              <a:rPr lang="en-GB" sz="2800" dirty="0">
                <a:effectLst/>
                <a:latin typeface="Corbel" panose="020B0503020204020204" pitchFamily="34" charset="0"/>
                <a:ea typeface="Calibri" panose="020F0502020204030204" pitchFamily="34" charset="0"/>
                <a:cs typeface="Arial" panose="020B0604020202020204" pitchFamily="34" charset="0"/>
              </a:rPr>
              <a:t> is about the </a:t>
            </a:r>
            <a:r>
              <a:rPr lang="en-GB" sz="2800" i="1" dirty="0">
                <a:effectLst/>
                <a:latin typeface="Corbel" panose="020B0503020204020204" pitchFamily="34" charset="0"/>
                <a:ea typeface="Calibri" panose="020F0502020204030204" pitchFamily="34" charset="0"/>
                <a:cs typeface="Arial" panose="020B0604020202020204" pitchFamily="34" charset="0"/>
              </a:rPr>
              <a:t>availability</a:t>
            </a:r>
            <a:r>
              <a:rPr lang="en-GB" i="1" dirty="0">
                <a:latin typeface="Corbel" panose="020B0503020204020204" pitchFamily="34" charset="0"/>
                <a:ea typeface="Calibri" panose="020F0502020204030204" pitchFamily="34" charset="0"/>
                <a:cs typeface="Arial" panose="020B0604020202020204" pitchFamily="34" charset="0"/>
              </a:rPr>
              <a:t> </a:t>
            </a:r>
            <a:r>
              <a:rPr lang="en-GB" sz="2800" dirty="0">
                <a:effectLst/>
                <a:latin typeface="Corbel" panose="020B0503020204020204" pitchFamily="34" charset="0"/>
                <a:ea typeface="Calibri" panose="020F0502020204030204" pitchFamily="34" charset="0"/>
                <a:cs typeface="Arial" panose="020B0604020202020204" pitchFamily="34" charset="0"/>
              </a:rPr>
              <a:t>of opportunity </a:t>
            </a:r>
            <a:endParaRPr lang="en-GB" dirty="0">
              <a:latin typeface="Corbel" panose="020B0503020204020204" pitchFamily="34" charset="0"/>
              <a:ea typeface="Calibri" panose="020F0502020204030204" pitchFamily="34" charset="0"/>
              <a:cs typeface="Arial" panose="020B0604020202020204" pitchFamily="34" charset="0"/>
            </a:endParaRPr>
          </a:p>
          <a:p>
            <a:r>
              <a:rPr lang="en-GB" sz="2800" b="1" dirty="0">
                <a:solidFill>
                  <a:srgbClr val="A51329"/>
                </a:solidFill>
                <a:effectLst/>
                <a:latin typeface="Corbel" panose="020B0503020204020204" pitchFamily="34" charset="0"/>
                <a:ea typeface="Calibri" panose="020F0502020204030204" pitchFamily="34" charset="0"/>
                <a:cs typeface="Arial" panose="020B0604020202020204" pitchFamily="34" charset="0"/>
              </a:rPr>
              <a:t>Equity</a:t>
            </a:r>
            <a:r>
              <a:rPr lang="en-GB" sz="2800" dirty="0">
                <a:effectLst/>
                <a:latin typeface="Corbel" panose="020B0503020204020204" pitchFamily="34" charset="0"/>
                <a:ea typeface="Calibri" panose="020F0502020204030204" pitchFamily="34" charset="0"/>
                <a:cs typeface="Arial" panose="020B0604020202020204" pitchFamily="34" charset="0"/>
              </a:rPr>
              <a:t> is about the </a:t>
            </a:r>
            <a:r>
              <a:rPr lang="en-GB" sz="2800" i="1" dirty="0">
                <a:effectLst/>
                <a:latin typeface="Corbel" panose="020B0503020204020204" pitchFamily="34" charset="0"/>
                <a:ea typeface="Calibri" panose="020F0502020204030204" pitchFamily="34" charset="0"/>
                <a:cs typeface="Arial" panose="020B0604020202020204" pitchFamily="34" charset="0"/>
              </a:rPr>
              <a:t>accessibility</a:t>
            </a:r>
            <a:r>
              <a:rPr lang="en-GB" sz="2800" dirty="0">
                <a:effectLst/>
                <a:latin typeface="Corbel" panose="020B0503020204020204" pitchFamily="34" charset="0"/>
                <a:ea typeface="Calibri" panose="020F0502020204030204" pitchFamily="34" charset="0"/>
                <a:cs typeface="Arial" panose="020B0604020202020204" pitchFamily="34" charset="0"/>
              </a:rPr>
              <a:t> of opportunity</a:t>
            </a:r>
            <a:endParaRPr lang="en-GB" dirty="0"/>
          </a:p>
        </p:txBody>
      </p:sp>
      <p:pic>
        <p:nvPicPr>
          <p:cNvPr id="4" name="Picture 3" descr="A man, woman and a child are trying to see the view beyond a wall. Equality: The man can see over the wall, the woman and child cannot. Equity: The woman and child are standing on boxes to allow them to see over the wall. ">
            <a:extLst>
              <a:ext uri="{FF2B5EF4-FFF2-40B4-BE49-F238E27FC236}">
                <a16:creationId xmlns:a16="http://schemas.microsoft.com/office/drawing/2014/main" id="{0E92565B-D9C9-D3B7-3ADF-79A4F94008F2}"/>
              </a:ext>
            </a:extLst>
          </p:cNvPr>
          <p:cNvPicPr/>
          <p:nvPr/>
        </p:nvPicPr>
        <p:blipFill>
          <a:blip r:embed="rId2">
            <a:extLst>
              <a:ext uri="{28A0092B-C50C-407E-A947-70E740481C1C}">
                <a14:useLocalDpi xmlns:a14="http://schemas.microsoft.com/office/drawing/2010/main" val="0"/>
              </a:ext>
            </a:extLst>
          </a:blip>
          <a:stretch>
            <a:fillRect/>
          </a:stretch>
        </p:blipFill>
        <p:spPr>
          <a:xfrm>
            <a:off x="4845050" y="1231386"/>
            <a:ext cx="4000500" cy="3200400"/>
          </a:xfrm>
          <a:prstGeom prst="rect">
            <a:avLst/>
          </a:prstGeom>
        </p:spPr>
      </p:pic>
    </p:spTree>
    <p:extLst>
      <p:ext uri="{BB962C8B-B14F-4D97-AF65-F5344CB8AC3E}">
        <p14:creationId xmlns:p14="http://schemas.microsoft.com/office/powerpoint/2010/main" val="419638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FE0C-420A-4F90-9F56-44D2C7B252BB}"/>
              </a:ext>
            </a:extLst>
          </p:cNvPr>
          <p:cNvSpPr>
            <a:spLocks noGrp="1"/>
          </p:cNvSpPr>
          <p:nvPr>
            <p:ph type="title"/>
          </p:nvPr>
        </p:nvSpPr>
        <p:spPr>
          <a:xfrm>
            <a:off x="450000" y="432000"/>
            <a:ext cx="5040000" cy="443198"/>
          </a:xfrm>
        </p:spPr>
        <p:txBody>
          <a:bodyPr/>
          <a:lstStyle/>
          <a:p>
            <a:r>
              <a:rPr lang="en-GB" dirty="0"/>
              <a:t>Diversity</a:t>
            </a:r>
          </a:p>
        </p:txBody>
      </p:sp>
      <p:sp>
        <p:nvSpPr>
          <p:cNvPr id="3" name="Content Placeholder 2">
            <a:extLst>
              <a:ext uri="{FF2B5EF4-FFF2-40B4-BE49-F238E27FC236}">
                <a16:creationId xmlns:a16="http://schemas.microsoft.com/office/drawing/2014/main" id="{487A9336-4684-48E5-BBCC-B17D8D023D34}"/>
              </a:ext>
            </a:extLst>
          </p:cNvPr>
          <p:cNvSpPr>
            <a:spLocks noGrp="1"/>
          </p:cNvSpPr>
          <p:nvPr>
            <p:ph idx="1"/>
          </p:nvPr>
        </p:nvSpPr>
        <p:spPr>
          <a:xfrm>
            <a:off x="450000" y="1195200"/>
            <a:ext cx="7392460" cy="3584498"/>
          </a:xfrm>
        </p:spPr>
        <p:txBody>
          <a:bodyPr>
            <a:noAutofit/>
          </a:bodyPr>
          <a:lstStyle/>
          <a:p>
            <a:pPr marL="0" indent="0">
              <a:buNone/>
            </a:pPr>
            <a:r>
              <a:rPr lang="en-GB" b="1" dirty="0">
                <a:solidFill>
                  <a:srgbClr val="A51329"/>
                </a:solidFill>
                <a:effectLst/>
                <a:latin typeface="Corbel" panose="020B0503020204020204" pitchFamily="34" charset="0"/>
                <a:ea typeface="Calibri" panose="020F0502020204030204" pitchFamily="34" charset="0"/>
                <a:cs typeface="Arial" panose="020B0604020202020204" pitchFamily="34" charset="0"/>
              </a:rPr>
              <a:t>Diversity</a:t>
            </a:r>
            <a:r>
              <a:rPr lang="en-GB" dirty="0">
                <a:effectLst/>
                <a:latin typeface="Corbel" panose="020B0503020204020204" pitchFamily="34" charset="0"/>
                <a:ea typeface="Calibri" panose="020F0502020204030204" pitchFamily="34" charset="0"/>
                <a:cs typeface="Arial" panose="020B0604020202020204" pitchFamily="34" charset="0"/>
              </a:rPr>
              <a:t> is about differences, visible and invisible</a:t>
            </a:r>
          </a:p>
          <a:p>
            <a:r>
              <a:rPr lang="en-GB" dirty="0">
                <a:latin typeface="Corbel" panose="020B0503020204020204" pitchFamily="34" charset="0"/>
                <a:ea typeface="Calibri" panose="020F0502020204030204" pitchFamily="34" charset="0"/>
                <a:cs typeface="Arial" panose="020B0604020202020204" pitchFamily="34" charset="0"/>
              </a:rPr>
              <a:t>E</a:t>
            </a:r>
            <a:r>
              <a:rPr lang="en-GB" dirty="0">
                <a:effectLst/>
                <a:latin typeface="Corbel" panose="020B0503020204020204" pitchFamily="34" charset="0"/>
                <a:ea typeface="Calibri" panose="020F0502020204030204" pitchFamily="34" charset="0"/>
                <a:cs typeface="Arial" panose="020B0604020202020204" pitchFamily="34" charset="0"/>
              </a:rPr>
              <a:t>veryone should be recognised, respected, valued, promoted and celebrated, whether or not their differences are protected by law</a:t>
            </a:r>
          </a:p>
          <a:p>
            <a:r>
              <a:rPr lang="en-GB" dirty="0">
                <a:latin typeface="Corbel" panose="020B0503020204020204" pitchFamily="34" charset="0"/>
                <a:ea typeface="Calibri" panose="020F0502020204030204" pitchFamily="34" charset="0"/>
                <a:cs typeface="Arial" panose="020B0604020202020204" pitchFamily="34" charset="0"/>
              </a:rPr>
              <a:t>M</a:t>
            </a:r>
            <a:r>
              <a:rPr lang="en-GB" dirty="0">
                <a:effectLst/>
                <a:latin typeface="Corbel" panose="020B0503020204020204" pitchFamily="34" charset="0"/>
                <a:ea typeface="Calibri" panose="020F0502020204030204" pitchFamily="34" charset="0"/>
                <a:cs typeface="Arial" panose="020B0604020202020204" pitchFamily="34" charset="0"/>
              </a:rPr>
              <a:t>ore than tolerance, a diverse workforce is not enough, need a sense of belonging</a:t>
            </a:r>
          </a:p>
        </p:txBody>
      </p:sp>
    </p:spTree>
    <p:extLst>
      <p:ext uri="{BB962C8B-B14F-4D97-AF65-F5344CB8AC3E}">
        <p14:creationId xmlns:p14="http://schemas.microsoft.com/office/powerpoint/2010/main" val="19556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FE0C-420A-4F90-9F56-44D2C7B252BB}"/>
              </a:ext>
            </a:extLst>
          </p:cNvPr>
          <p:cNvSpPr>
            <a:spLocks noGrp="1"/>
          </p:cNvSpPr>
          <p:nvPr>
            <p:ph type="title"/>
          </p:nvPr>
        </p:nvSpPr>
        <p:spPr>
          <a:xfrm>
            <a:off x="450000" y="432000"/>
            <a:ext cx="5040000" cy="443198"/>
          </a:xfrm>
        </p:spPr>
        <p:txBody>
          <a:bodyPr/>
          <a:lstStyle/>
          <a:p>
            <a:r>
              <a:rPr lang="en-GB" dirty="0"/>
              <a:t>Inclusion</a:t>
            </a:r>
          </a:p>
        </p:txBody>
      </p:sp>
      <p:sp>
        <p:nvSpPr>
          <p:cNvPr id="3" name="Content Placeholder 2">
            <a:extLst>
              <a:ext uri="{FF2B5EF4-FFF2-40B4-BE49-F238E27FC236}">
                <a16:creationId xmlns:a16="http://schemas.microsoft.com/office/drawing/2014/main" id="{487A9336-4684-48E5-BBCC-B17D8D023D34}"/>
              </a:ext>
            </a:extLst>
          </p:cNvPr>
          <p:cNvSpPr>
            <a:spLocks noGrp="1"/>
          </p:cNvSpPr>
          <p:nvPr>
            <p:ph idx="1"/>
          </p:nvPr>
        </p:nvSpPr>
        <p:spPr>
          <a:xfrm>
            <a:off x="440900" y="1195200"/>
            <a:ext cx="4131100" cy="3584498"/>
          </a:xfrm>
        </p:spPr>
        <p:txBody>
          <a:bodyPr>
            <a:noAutofit/>
          </a:bodyPr>
          <a:lstStyle/>
          <a:p>
            <a:pPr marL="0" indent="0">
              <a:buNone/>
            </a:pPr>
            <a:r>
              <a:rPr lang="en-GB" b="1" dirty="0">
                <a:solidFill>
                  <a:srgbClr val="A51329"/>
                </a:solidFill>
                <a:latin typeface="Corbel" panose="020B0503020204020204" pitchFamily="34" charset="0"/>
                <a:cs typeface="Arial" panose="020B0604020202020204" pitchFamily="34" charset="0"/>
              </a:rPr>
              <a:t>Inclusion</a:t>
            </a:r>
            <a:r>
              <a:rPr lang="en-GB" dirty="0">
                <a:latin typeface="Corbel" panose="020B0503020204020204" pitchFamily="34" charset="0"/>
                <a:cs typeface="Arial" panose="020B0604020202020204" pitchFamily="34" charset="0"/>
              </a:rPr>
              <a:t> is about creating that sense of belonging</a:t>
            </a:r>
          </a:p>
        </p:txBody>
      </p:sp>
      <p:pic>
        <p:nvPicPr>
          <p:cNvPr id="5" name="Picture 4" descr="A man, woman and a child are trying to see the view beyond a wall. For Inclusion, the wall has been replaced with a wire fence, so everyone can see the view. ">
            <a:extLst>
              <a:ext uri="{FF2B5EF4-FFF2-40B4-BE49-F238E27FC236}">
                <a16:creationId xmlns:a16="http://schemas.microsoft.com/office/drawing/2014/main" id="{D27A557B-A032-4AF8-B4EE-520610DB1F37}"/>
              </a:ext>
            </a:extLst>
          </p:cNvPr>
          <p:cNvPicPr/>
          <p:nvPr/>
        </p:nvPicPr>
        <p:blipFill rotWithShape="1">
          <a:blip r:embed="rId2">
            <a:extLst>
              <a:ext uri="{28A0092B-C50C-407E-A947-70E740481C1C}">
                <a14:useLocalDpi xmlns:a14="http://schemas.microsoft.com/office/drawing/2010/main" val="0"/>
              </a:ext>
            </a:extLst>
          </a:blip>
          <a:srcRect l="66598"/>
          <a:stretch/>
        </p:blipFill>
        <p:spPr>
          <a:xfrm>
            <a:off x="6140450" y="387068"/>
            <a:ext cx="2553550" cy="4076778"/>
          </a:xfrm>
          <a:prstGeom prst="rect">
            <a:avLst/>
          </a:prstGeom>
        </p:spPr>
      </p:pic>
    </p:spTree>
    <p:extLst>
      <p:ext uri="{BB962C8B-B14F-4D97-AF65-F5344CB8AC3E}">
        <p14:creationId xmlns:p14="http://schemas.microsoft.com/office/powerpoint/2010/main" val="1969652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FE0C-420A-4F90-9F56-44D2C7B252BB}"/>
              </a:ext>
            </a:extLst>
          </p:cNvPr>
          <p:cNvSpPr>
            <a:spLocks noGrp="1"/>
          </p:cNvSpPr>
          <p:nvPr>
            <p:ph type="title"/>
          </p:nvPr>
        </p:nvSpPr>
        <p:spPr>
          <a:xfrm>
            <a:off x="450000" y="432000"/>
            <a:ext cx="5040000" cy="553998"/>
          </a:xfrm>
        </p:spPr>
        <p:txBody>
          <a:bodyPr/>
          <a:lstStyle/>
          <a:p>
            <a:r>
              <a:rPr lang="en-GB" dirty="0"/>
              <a:t>Inclusion </a:t>
            </a:r>
            <a:r>
              <a:rPr lang="en-GB" sz="2800" dirty="0" err="1"/>
              <a:t>cont</a:t>
            </a:r>
            <a:r>
              <a:rPr lang="en-GB" sz="2800" dirty="0"/>
              <a:t>…</a:t>
            </a:r>
          </a:p>
        </p:txBody>
      </p:sp>
      <p:sp>
        <p:nvSpPr>
          <p:cNvPr id="3" name="Content Placeholder 2">
            <a:extLst>
              <a:ext uri="{FF2B5EF4-FFF2-40B4-BE49-F238E27FC236}">
                <a16:creationId xmlns:a16="http://schemas.microsoft.com/office/drawing/2014/main" id="{487A9336-4684-48E5-BBCC-B17D8D023D34}"/>
              </a:ext>
            </a:extLst>
          </p:cNvPr>
          <p:cNvSpPr>
            <a:spLocks noGrp="1"/>
          </p:cNvSpPr>
          <p:nvPr>
            <p:ph idx="1"/>
          </p:nvPr>
        </p:nvSpPr>
        <p:spPr>
          <a:xfrm>
            <a:off x="440900" y="1195200"/>
            <a:ext cx="7626140" cy="3584498"/>
          </a:xfrm>
        </p:spPr>
        <p:txBody>
          <a:bodyPr>
            <a:noAutofit/>
          </a:bodyPr>
          <a:lstStyle/>
          <a:p>
            <a:r>
              <a:rPr lang="en-GB" dirty="0">
                <a:effectLst/>
                <a:latin typeface="Corbel" panose="020B0503020204020204" pitchFamily="34" charset="0"/>
                <a:ea typeface="Calibri" panose="020F0502020204030204" pitchFamily="34" charset="0"/>
                <a:cs typeface="Arial" panose="020B0604020202020204" pitchFamily="34" charset="0"/>
              </a:rPr>
              <a:t>Tackling systemic inequality, creating systems that work for everybody (diagram)</a:t>
            </a:r>
          </a:p>
          <a:p>
            <a:r>
              <a:rPr lang="en-GB" dirty="0">
                <a:latin typeface="Corbel" panose="020B0503020204020204" pitchFamily="34" charset="0"/>
                <a:cs typeface="Arial" panose="020B0604020202020204" pitchFamily="34" charset="0"/>
              </a:rPr>
              <a:t>Can include </a:t>
            </a:r>
            <a:r>
              <a:rPr lang="en-GB" dirty="0">
                <a:effectLst/>
                <a:latin typeface="Corbel" panose="020B0503020204020204" pitchFamily="34" charset="0"/>
                <a:ea typeface="Calibri" panose="020F0502020204030204" pitchFamily="34" charset="0"/>
                <a:cs typeface="Arial" panose="020B0604020202020204" pitchFamily="34" charset="0"/>
              </a:rPr>
              <a:t>addressing past, present and potential discrimination and barriers</a:t>
            </a:r>
          </a:p>
          <a:p>
            <a:r>
              <a:rPr lang="en-GB" dirty="0">
                <a:effectLst/>
                <a:latin typeface="Corbel" panose="020B0503020204020204" pitchFamily="34" charset="0"/>
                <a:ea typeface="Calibri" panose="020F0502020204030204" pitchFamily="34" charset="0"/>
                <a:cs typeface="Arial" panose="020B0604020202020204" pitchFamily="34" charset="0"/>
              </a:rPr>
              <a:t>Standards, e.g. BSI and ISO (human resources), Investors in People (</a:t>
            </a:r>
            <a:r>
              <a:rPr lang="en-GB" dirty="0" err="1">
                <a:effectLst/>
                <a:latin typeface="Corbel" panose="020B0503020204020204" pitchFamily="34" charset="0"/>
                <a:ea typeface="Calibri" panose="020F0502020204030204" pitchFamily="34" charset="0"/>
                <a:cs typeface="Arial" panose="020B0604020202020204" pitchFamily="34" charset="0"/>
              </a:rPr>
              <a:t>IiP</a:t>
            </a:r>
            <a:r>
              <a:rPr lang="en-GB" dirty="0">
                <a:effectLst/>
                <a:latin typeface="Corbel" panose="020B0503020204020204" pitchFamily="34" charset="0"/>
                <a:ea typeface="Calibri" panose="020F0502020204030204" pitchFamily="34" charset="0"/>
                <a:cs typeface="Arial" panose="020B0604020202020204" pitchFamily="34" charset="0"/>
              </a:rPr>
              <a:t>) and Athena Swan</a:t>
            </a:r>
            <a:endParaRPr lang="en-GB" dirty="0">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3493228938"/>
      </p:ext>
    </p:extLst>
  </p:cSld>
  <p:clrMapOvr>
    <a:masterClrMapping/>
  </p:clrMapOvr>
</p:sld>
</file>

<file path=ppt/theme/theme1.xml><?xml version="1.0" encoding="utf-8"?>
<a:theme xmlns:a="http://schemas.openxmlformats.org/drawingml/2006/main" name="Office Theme">
  <a:themeElements>
    <a:clrScheme name="Custom 1">
      <a:dk1>
        <a:srgbClr val="082428"/>
      </a:dk1>
      <a:lt1>
        <a:sysClr val="window" lastClr="FFFFFF"/>
      </a:lt1>
      <a:dk2>
        <a:srgbClr val="1F497D"/>
      </a:dk2>
      <a:lt2>
        <a:srgbClr val="CCCCCC"/>
      </a:lt2>
      <a:accent1>
        <a:srgbClr val="E93955"/>
      </a:accent1>
      <a:accent2>
        <a:srgbClr val="24B19F"/>
      </a:accent2>
      <a:accent3>
        <a:srgbClr val="9BBB59"/>
      </a:accent3>
      <a:accent4>
        <a:srgbClr val="8064A2"/>
      </a:accent4>
      <a:accent5>
        <a:srgbClr val="4BACC6"/>
      </a:accent5>
      <a:accent6>
        <a:srgbClr val="F79646"/>
      </a:accent6>
      <a:hlink>
        <a:srgbClr val="E93955"/>
      </a:hlink>
      <a:folHlink>
        <a:srgbClr val="24B1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ultureName xmlns="a81b5372-7960-406e-bcdd-c33078ac125a" xsi:nil="true"/>
    <AppVersion xmlns="a81b5372-7960-406e-bcdd-c33078ac125a" xsi:nil="true"/>
    <TeamsChannelId xmlns="a81b5372-7960-406e-bcdd-c33078ac125a" xsi:nil="true"/>
    <Invited_Leaders xmlns="a81b5372-7960-406e-bcdd-c33078ac125a" xsi:nil="true"/>
    <IsNotebookLocked xmlns="a81b5372-7960-406e-bcdd-c33078ac125a" xsi:nil="true"/>
    <Invited_Members xmlns="a81b5372-7960-406e-bcdd-c33078ac125a" xsi:nil="true"/>
    <Math_Settings xmlns="a81b5372-7960-406e-bcdd-c33078ac125a" xsi:nil="true"/>
    <Templates xmlns="a81b5372-7960-406e-bcdd-c33078ac125a" xsi:nil="true"/>
    <Self_Registration_Enabled xmlns="a81b5372-7960-406e-bcdd-c33078ac125a" xsi:nil="true"/>
    <LMS_Mappings xmlns="a81b5372-7960-406e-bcdd-c33078ac125a" xsi:nil="true"/>
    <Member_Groups xmlns="a81b5372-7960-406e-bcdd-c33078ac125a">
      <UserInfo>
        <DisplayName/>
        <AccountId xsi:nil="true"/>
        <AccountType/>
      </UserInfo>
    </Member_Groups>
    <DefaultSectionNames xmlns="a81b5372-7960-406e-bcdd-c33078ac125a" xsi:nil="true"/>
    <NotebookType xmlns="a81b5372-7960-406e-bcdd-c33078ac125a" xsi:nil="true"/>
    <FolderType xmlns="a81b5372-7960-406e-bcdd-c33078ac125a" xsi:nil="true"/>
    <Leaders xmlns="a81b5372-7960-406e-bcdd-c33078ac125a">
      <UserInfo>
        <DisplayName/>
        <AccountId xsi:nil="true"/>
        <AccountType/>
      </UserInfo>
    </Leaders>
    <Is_Collaboration_Space_Locked xmlns="a81b5372-7960-406e-bcdd-c33078ac125a" xsi:nil="true"/>
    <Members xmlns="a81b5372-7960-406e-bcdd-c33078ac125a">
      <UserInfo>
        <DisplayName/>
        <AccountId xsi:nil="true"/>
        <AccountType/>
      </UserInfo>
    </Members>
    <Has_Leaders_Only_SectionGroup xmlns="a81b5372-7960-406e-bcdd-c33078ac125a" xsi:nil="true"/>
    <Owner xmlns="a81b5372-7960-406e-bcdd-c33078ac125a">
      <UserInfo>
        <DisplayName/>
        <AccountId xsi:nil="true"/>
        <AccountType/>
      </UserInfo>
    </Owner>
    <Distribution_Groups xmlns="a81b5372-7960-406e-bcdd-c33078ac125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7C5FC5A1E58B42B7639840EA14D78A" ma:contentTypeVersion="27" ma:contentTypeDescription="Create a new document." ma:contentTypeScope="" ma:versionID="cdf8ce0eab9b05749ea5eafb9030ee54">
  <xsd:schema xmlns:xsd="http://www.w3.org/2001/XMLSchema" xmlns:xs="http://www.w3.org/2001/XMLSchema" xmlns:p="http://schemas.microsoft.com/office/2006/metadata/properties" xmlns:ns2="a81b5372-7960-406e-bcdd-c33078ac125a" targetNamespace="http://schemas.microsoft.com/office/2006/metadata/properties" ma:root="true" ma:fieldsID="9a4f9a33b73f7fd6f40ff14cc761093e" ns2:_="">
    <xsd:import namespace="a81b5372-7960-406e-bcdd-c33078ac125a"/>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1b5372-7960-406e-bcdd-c33078ac125a"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DC3421-DD15-4C8C-ACFB-1452934E6160}">
  <ds:schemaRefs>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elements/1.1/"/>
    <ds:schemaRef ds:uri="a81b5372-7960-406e-bcdd-c33078ac125a"/>
    <ds:schemaRef ds:uri="http://www.w3.org/XML/1998/namespace"/>
    <ds:schemaRef ds:uri="http://purl.org/dc/dcmitype/"/>
  </ds:schemaRefs>
</ds:datastoreItem>
</file>

<file path=customXml/itemProps2.xml><?xml version="1.0" encoding="utf-8"?>
<ds:datastoreItem xmlns:ds="http://schemas.openxmlformats.org/officeDocument/2006/customXml" ds:itemID="{388311BE-9619-4B9D-B612-A0307E3F341A}">
  <ds:schemaRefs>
    <ds:schemaRef ds:uri="http://schemas.microsoft.com/sharepoint/v3/contenttype/forms"/>
  </ds:schemaRefs>
</ds:datastoreItem>
</file>

<file path=customXml/itemProps3.xml><?xml version="1.0" encoding="utf-8"?>
<ds:datastoreItem xmlns:ds="http://schemas.openxmlformats.org/officeDocument/2006/customXml" ds:itemID="{5928EC4D-5B37-4DD8-AB72-CDE19AC8E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1b5372-7960-406e-bcdd-c33078ac12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10998</TotalTime>
  <Words>932</Words>
  <Application>Microsoft Macintosh PowerPoint</Application>
  <PresentationFormat>On-screen Show (16:9)</PresentationFormat>
  <Paragraphs>98</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Corbel</vt:lpstr>
      <vt:lpstr>Office Theme</vt:lpstr>
      <vt:lpstr>The EDI Cube  A tool for thinking about EDI issues</vt:lpstr>
      <vt:lpstr>What is EDI? </vt:lpstr>
      <vt:lpstr>What is EDI? cont… </vt:lpstr>
      <vt:lpstr>The concept</vt:lpstr>
      <vt:lpstr>The difference between equality  &amp; equity</vt:lpstr>
      <vt:lpstr>The difference between equality  &amp; equity cont…</vt:lpstr>
      <vt:lpstr>Diversity</vt:lpstr>
      <vt:lpstr>Inclusion</vt:lpstr>
      <vt:lpstr>Inclusion cont…</vt:lpstr>
      <vt:lpstr>Protected characteristics</vt:lpstr>
      <vt:lpstr>Protected characteristics cont…</vt:lpstr>
      <vt:lpstr>Protected characteristics cont…</vt:lpstr>
      <vt:lpstr>The three Ps</vt:lpstr>
      <vt:lpstr>Case study</vt:lpstr>
      <vt:lpstr>Case study cont…</vt:lpstr>
      <vt:lpstr>Description of project</vt:lpstr>
      <vt:lpstr>Description of project cont…</vt:lpstr>
      <vt:lpstr>Inclusion issues</vt:lpstr>
      <vt:lpstr>Inclusion issues cont…</vt:lpstr>
      <vt:lpstr>Exercise (groups of 5 or 6)</vt:lpstr>
      <vt:lpstr>Reflection (plenary)</vt:lpstr>
      <vt:lpstr>Reflection cont…</vt:lpstr>
      <vt:lpstr>Consider your own projects</vt:lpstr>
      <vt:lpstr>Consider your own projects cont…</vt:lpstr>
      <vt:lpstr>Final thoughts (plenary)</vt:lpstr>
      <vt:lpstr>Contacts</vt:lpstr>
    </vt:vector>
  </TitlesOfParts>
  <Manager/>
  <Company>Centre for Research into Energy Demand Solutions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CREDS</dc:title>
  <dc:subject>Research to transform the energy demand landscape</dc:subject>
  <dc:creator>Sarah Higginson</dc:creator>
  <cp:keywords/>
  <dc:description/>
  <cp:lastModifiedBy>Stephanie Ferguson</cp:lastModifiedBy>
  <cp:revision>104</cp:revision>
  <dcterms:created xsi:type="dcterms:W3CDTF">2018-08-02T19:51:08Z</dcterms:created>
  <dcterms:modified xsi:type="dcterms:W3CDTF">2023-10-25T10:27:39Z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0x010100CA7C5FC5A1E58B42B7639840EA14D78A</vt:lpwstr>
  </property>
</Properties>
</file>